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4"/>
  </p:notesMasterIdLst>
  <p:handoutMasterIdLst>
    <p:handoutMasterId r:id="rId25"/>
  </p:handoutMasterIdLst>
  <p:sldIdLst>
    <p:sldId id="420" r:id="rId6"/>
    <p:sldId id="257" r:id="rId7"/>
    <p:sldId id="423" r:id="rId8"/>
    <p:sldId id="438" r:id="rId9"/>
    <p:sldId id="424" r:id="rId10"/>
    <p:sldId id="425" r:id="rId11"/>
    <p:sldId id="439" r:id="rId12"/>
    <p:sldId id="442" r:id="rId13"/>
    <p:sldId id="436" r:id="rId14"/>
    <p:sldId id="441" r:id="rId15"/>
    <p:sldId id="437" r:id="rId16"/>
    <p:sldId id="430" r:id="rId17"/>
    <p:sldId id="440" r:id="rId18"/>
    <p:sldId id="431" r:id="rId19"/>
    <p:sldId id="427" r:id="rId20"/>
    <p:sldId id="434" r:id="rId21"/>
    <p:sldId id="432" r:id="rId22"/>
    <p:sldId id="433"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0FA"/>
    <a:srgbClr val="FF99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32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Review - 2 (A4020 - Product Realization)</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8C210A-6824-41C4-9D3B-998314795BC6}" type="datetimeFigureOut">
              <a:rPr lang="en-US" smtClean="0"/>
              <a:t>7/5/2024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B718AF-ADFE-4C69-9B97-5DDDDEB8DEA9}" type="slidenum">
              <a:rPr lang="en-US" smtClean="0"/>
              <a:t>‹#›</a:t>
            </a:fld>
            <a:endParaRPr lang="en-US"/>
          </a:p>
        </p:txBody>
      </p:sp>
    </p:spTree>
    <p:extLst>
      <p:ext uri="{BB962C8B-B14F-4D97-AF65-F5344CB8AC3E}">
        <p14:creationId xmlns:p14="http://schemas.microsoft.com/office/powerpoint/2010/main" val="140636712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Review - 2 (A4020 - Product Realization)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4A2972-38B6-4840-89C8-7B0C0DBA6571}" type="datetimeFigureOut">
              <a:rPr lang="en-US" smtClean="0"/>
              <a:pPr/>
              <a:t>7/5/2024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F1BFCE-309D-4107-9251-56F89B570116}" type="slidenum">
              <a:rPr lang="en-US" smtClean="0"/>
              <a:pPr/>
              <a:t>‹#›</a:t>
            </a:fld>
            <a:endParaRPr lang="en-US"/>
          </a:p>
        </p:txBody>
      </p:sp>
    </p:spTree>
    <p:extLst>
      <p:ext uri="{BB962C8B-B14F-4D97-AF65-F5344CB8AC3E}">
        <p14:creationId xmlns:p14="http://schemas.microsoft.com/office/powerpoint/2010/main" val="43816273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F1BFCE-309D-4107-9251-56F89B570116}" type="slidenum">
              <a:rPr lang="en-US" smtClean="0"/>
              <a:pPr/>
              <a:t>2</a:t>
            </a:fld>
            <a:endParaRPr lang="en-US"/>
          </a:p>
        </p:txBody>
      </p:sp>
      <p:sp>
        <p:nvSpPr>
          <p:cNvPr id="5" name="Header Placeholder 4"/>
          <p:cNvSpPr>
            <a:spLocks noGrp="1"/>
          </p:cNvSpPr>
          <p:nvPr>
            <p:ph type="hdr" sz="quarter" idx="11"/>
          </p:nvPr>
        </p:nvSpPr>
        <p:spPr/>
        <p:txBody>
          <a:bodyPr/>
          <a:lstStyle/>
          <a:p>
            <a:r>
              <a:rPr lang="en-US"/>
              <a:t>Review - 2 (A4020 - Product Realization)</a:t>
            </a:r>
          </a:p>
        </p:txBody>
      </p:sp>
    </p:spTree>
    <p:extLst>
      <p:ext uri="{BB962C8B-B14F-4D97-AF65-F5344CB8AC3E}">
        <p14:creationId xmlns:p14="http://schemas.microsoft.com/office/powerpoint/2010/main" val="273218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25BBD7-8E55-4B7B-AFB4-4AB7D7366DD2}" type="datetime1">
              <a:rPr lang="en-US" smtClean="0"/>
              <a:pPr/>
              <a:t>7/5/2024</a:t>
            </a:fld>
            <a:endParaRPr lang="en-US"/>
          </a:p>
        </p:txBody>
      </p:sp>
      <p:sp>
        <p:nvSpPr>
          <p:cNvPr id="5" name="Footer Placeholder 4"/>
          <p:cNvSpPr>
            <a:spLocks noGrp="1"/>
          </p:cNvSpPr>
          <p:nvPr>
            <p:ph type="ftr" sz="quarter" idx="11"/>
          </p:nvPr>
        </p:nvSpPr>
        <p:spPr/>
        <p:txBody>
          <a:bodyPr/>
          <a:lstStyle/>
          <a:p>
            <a:r>
              <a:rPr lang="en-US" dirty="0"/>
              <a:t>Dept. of 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2" descr="Vardhaman Logo copy"/>
          <p:cNvPicPr>
            <a:picLocks noChangeAspect="1" noChangeArrowheads="1"/>
          </p:cNvPicPr>
          <p:nvPr userDrawn="1"/>
        </p:nvPicPr>
        <p:blipFill>
          <a:blip r:embed="rId2" cstate="print"/>
          <a:srcRect/>
          <a:stretch>
            <a:fillRect/>
          </a:stretch>
        </p:blipFill>
        <p:spPr bwMode="auto">
          <a:xfrm>
            <a:off x="533400" y="76200"/>
            <a:ext cx="914400" cy="6096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7421FD-C246-42CE-A392-C3052D5F9933}" type="datetime1">
              <a:rPr lang="en-US" smtClean="0"/>
              <a:pPr/>
              <a:t>7/5/2024</a:t>
            </a:fld>
            <a:endParaRPr lang="en-US"/>
          </a:p>
        </p:txBody>
      </p:sp>
      <p:sp>
        <p:nvSpPr>
          <p:cNvPr id="5" name="Footer Placeholder 4"/>
          <p:cNvSpPr>
            <a:spLocks noGrp="1"/>
          </p:cNvSpPr>
          <p:nvPr>
            <p:ph type="ftr" sz="quarter" idx="11"/>
          </p:nvPr>
        </p:nvSpPr>
        <p:spPr/>
        <p:txBody>
          <a:bodyPr/>
          <a:lstStyle/>
          <a:p>
            <a:r>
              <a:rPr lang="en-US"/>
              <a:t>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FBFD67-F197-4398-B9ED-7C6A360B0CD2}" type="datetime1">
              <a:rPr lang="en-US" smtClean="0"/>
              <a:pPr/>
              <a:t>7/5/2024</a:t>
            </a:fld>
            <a:endParaRPr lang="en-US"/>
          </a:p>
        </p:txBody>
      </p:sp>
      <p:sp>
        <p:nvSpPr>
          <p:cNvPr id="5" name="Footer Placeholder 4"/>
          <p:cNvSpPr>
            <a:spLocks noGrp="1"/>
          </p:cNvSpPr>
          <p:nvPr>
            <p:ph type="ftr" sz="quarter" idx="11"/>
          </p:nvPr>
        </p:nvSpPr>
        <p:spPr/>
        <p:txBody>
          <a:bodyPr/>
          <a:lstStyle/>
          <a:p>
            <a:r>
              <a:rPr lang="en-US"/>
              <a:t>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3A0558-16C2-4FD9-9BA2-B006FD5FFF76}" type="datetime1">
              <a:rPr lang="en-US" smtClean="0"/>
              <a:pPr/>
              <a:t>7/5/2024</a:t>
            </a:fld>
            <a:endParaRPr lang="en-US"/>
          </a:p>
        </p:txBody>
      </p:sp>
      <p:sp>
        <p:nvSpPr>
          <p:cNvPr id="5" name="Footer Placeholder 4"/>
          <p:cNvSpPr>
            <a:spLocks noGrp="1"/>
          </p:cNvSpPr>
          <p:nvPr>
            <p:ph type="ftr" sz="quarter" idx="11"/>
          </p:nvPr>
        </p:nvSpPr>
        <p:spPr/>
        <p:txBody>
          <a:bodyPr/>
          <a:lstStyle/>
          <a:p>
            <a:r>
              <a:rPr lang="en-US"/>
              <a:t>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692A10-A753-4B7B-9BA8-D6788A910510}" type="datetime1">
              <a:rPr lang="en-US" smtClean="0"/>
              <a:pPr/>
              <a:t>7/5/2024</a:t>
            </a:fld>
            <a:endParaRPr lang="en-US"/>
          </a:p>
        </p:txBody>
      </p:sp>
      <p:sp>
        <p:nvSpPr>
          <p:cNvPr id="5" name="Footer Placeholder 4"/>
          <p:cNvSpPr>
            <a:spLocks noGrp="1"/>
          </p:cNvSpPr>
          <p:nvPr>
            <p:ph type="ftr" sz="quarter" idx="11"/>
          </p:nvPr>
        </p:nvSpPr>
        <p:spPr/>
        <p:txBody>
          <a:bodyPr/>
          <a:lstStyle/>
          <a:p>
            <a:r>
              <a:rPr lang="en-US"/>
              <a:t>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57C1D4-4E33-4C1F-81D2-44EBA341B66D}" type="datetime1">
              <a:rPr lang="en-US" smtClean="0"/>
              <a:pPr/>
              <a:t>7/5/2024</a:t>
            </a:fld>
            <a:endParaRPr lang="en-US"/>
          </a:p>
        </p:txBody>
      </p:sp>
      <p:sp>
        <p:nvSpPr>
          <p:cNvPr id="5" name="Footer Placeholder 4"/>
          <p:cNvSpPr>
            <a:spLocks noGrp="1"/>
          </p:cNvSpPr>
          <p:nvPr>
            <p:ph type="ftr" sz="quarter" idx="11"/>
          </p:nvPr>
        </p:nvSpPr>
        <p:spPr/>
        <p:txBody>
          <a:bodyPr/>
          <a:lstStyle/>
          <a:p>
            <a:r>
              <a:rPr lang="en-US"/>
              <a:t>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3F8C54-0D6C-489C-B01B-E1D90D5E7F29}" type="datetime1">
              <a:rPr lang="en-US" smtClean="0"/>
              <a:pPr/>
              <a:t>7/5/2024</a:t>
            </a:fld>
            <a:endParaRPr lang="en-US"/>
          </a:p>
        </p:txBody>
      </p:sp>
      <p:sp>
        <p:nvSpPr>
          <p:cNvPr id="6" name="Footer Placeholder 5"/>
          <p:cNvSpPr>
            <a:spLocks noGrp="1"/>
          </p:cNvSpPr>
          <p:nvPr>
            <p:ph type="ftr" sz="quarter" idx="11"/>
          </p:nvPr>
        </p:nvSpPr>
        <p:spPr/>
        <p:txBody>
          <a:bodyPr/>
          <a:lstStyle/>
          <a:p>
            <a:r>
              <a:rPr lang="en-US"/>
              <a:t>Electronics and Communication Engineering</a:t>
            </a:r>
          </a:p>
        </p:txBody>
      </p:sp>
      <p:sp>
        <p:nvSpPr>
          <p:cNvPr id="7" name="Slide Number Placeholder 6"/>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1A055F2-2147-4A9A-8A16-C354B51DB69E}" type="datetime1">
              <a:rPr lang="en-US" smtClean="0"/>
              <a:pPr/>
              <a:t>7/5/2024</a:t>
            </a:fld>
            <a:endParaRPr lang="en-US"/>
          </a:p>
        </p:txBody>
      </p:sp>
      <p:sp>
        <p:nvSpPr>
          <p:cNvPr id="8" name="Footer Placeholder 7"/>
          <p:cNvSpPr>
            <a:spLocks noGrp="1"/>
          </p:cNvSpPr>
          <p:nvPr>
            <p:ph type="ftr" sz="quarter" idx="11"/>
          </p:nvPr>
        </p:nvSpPr>
        <p:spPr/>
        <p:txBody>
          <a:bodyPr/>
          <a:lstStyle/>
          <a:p>
            <a:r>
              <a:rPr lang="en-US"/>
              <a:t>Electronics and Communication Engineering</a:t>
            </a:r>
          </a:p>
        </p:txBody>
      </p:sp>
      <p:sp>
        <p:nvSpPr>
          <p:cNvPr id="9" name="Slide Number Placeholder 8"/>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4F6668-84E2-45FC-AA37-40156B1B9F0D}" type="datetime1">
              <a:rPr lang="en-US" smtClean="0"/>
              <a:pPr/>
              <a:t>7/5/2024</a:t>
            </a:fld>
            <a:endParaRPr lang="en-US"/>
          </a:p>
        </p:txBody>
      </p:sp>
      <p:sp>
        <p:nvSpPr>
          <p:cNvPr id="4" name="Footer Placeholder 3"/>
          <p:cNvSpPr>
            <a:spLocks noGrp="1"/>
          </p:cNvSpPr>
          <p:nvPr>
            <p:ph type="ftr" sz="quarter" idx="11"/>
          </p:nvPr>
        </p:nvSpPr>
        <p:spPr/>
        <p:txBody>
          <a:bodyPr/>
          <a:lstStyle/>
          <a:p>
            <a:r>
              <a:rPr lang="en-US"/>
              <a:t>Electronics and Communication Engineering</a:t>
            </a:r>
          </a:p>
        </p:txBody>
      </p:sp>
      <p:sp>
        <p:nvSpPr>
          <p:cNvPr id="5" name="Slide Number Placeholder 4"/>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F67B32-2E83-4E14-85B9-B0A915B7E590}" type="datetime1">
              <a:rPr lang="en-US" smtClean="0"/>
              <a:pPr/>
              <a:t>7/5/2024</a:t>
            </a:fld>
            <a:endParaRPr lang="en-US"/>
          </a:p>
        </p:txBody>
      </p:sp>
      <p:sp>
        <p:nvSpPr>
          <p:cNvPr id="3" name="Footer Placeholder 2"/>
          <p:cNvSpPr>
            <a:spLocks noGrp="1"/>
          </p:cNvSpPr>
          <p:nvPr>
            <p:ph type="ftr" sz="quarter" idx="11"/>
          </p:nvPr>
        </p:nvSpPr>
        <p:spPr/>
        <p:txBody>
          <a:bodyPr/>
          <a:lstStyle/>
          <a:p>
            <a:r>
              <a:rPr lang="en-US"/>
              <a:t>Electronics and Communication Engineering</a:t>
            </a:r>
          </a:p>
        </p:txBody>
      </p:sp>
      <p:sp>
        <p:nvSpPr>
          <p:cNvPr id="4" name="Slide Number Placeholder 3"/>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A7BF62-BBBE-4B87-9C2B-F1887AB48457}" type="datetime1">
              <a:rPr lang="en-US" smtClean="0"/>
              <a:pPr/>
              <a:t>7/5/2024</a:t>
            </a:fld>
            <a:endParaRPr lang="en-US"/>
          </a:p>
        </p:txBody>
      </p:sp>
      <p:sp>
        <p:nvSpPr>
          <p:cNvPr id="6" name="Footer Placeholder 5"/>
          <p:cNvSpPr>
            <a:spLocks noGrp="1"/>
          </p:cNvSpPr>
          <p:nvPr>
            <p:ph type="ftr" sz="quarter" idx="11"/>
          </p:nvPr>
        </p:nvSpPr>
        <p:spPr/>
        <p:txBody>
          <a:bodyPr/>
          <a:lstStyle/>
          <a:p>
            <a:r>
              <a:rPr lang="en-US"/>
              <a:t>Electronics and Communication Engineering</a:t>
            </a:r>
          </a:p>
        </p:txBody>
      </p:sp>
      <p:sp>
        <p:nvSpPr>
          <p:cNvPr id="7" name="Slide Number Placeholder 6"/>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83989-7C45-4C5F-824E-0A87AC9DDEE8}" type="datetime1">
              <a:rPr lang="en-US" smtClean="0"/>
              <a:pPr/>
              <a:t>7/5/2024</a:t>
            </a:fld>
            <a:endParaRPr lang="en-US"/>
          </a:p>
        </p:txBody>
      </p:sp>
      <p:sp>
        <p:nvSpPr>
          <p:cNvPr id="5" name="Footer Placeholder 4"/>
          <p:cNvSpPr>
            <a:spLocks noGrp="1"/>
          </p:cNvSpPr>
          <p:nvPr>
            <p:ph type="ftr" sz="quarter" idx="11"/>
          </p:nvPr>
        </p:nvSpPr>
        <p:spPr/>
        <p:txBody>
          <a:bodyPr/>
          <a:lstStyle/>
          <a:p>
            <a:r>
              <a:rPr lang="en-US" dirty="0"/>
              <a:t>Dept. of 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ED8B2-17EC-4532-9521-D28D44A791B0}" type="datetime1">
              <a:rPr lang="en-US" smtClean="0"/>
              <a:pPr/>
              <a:t>7/5/2024</a:t>
            </a:fld>
            <a:endParaRPr lang="en-US"/>
          </a:p>
        </p:txBody>
      </p:sp>
      <p:sp>
        <p:nvSpPr>
          <p:cNvPr id="6" name="Footer Placeholder 5"/>
          <p:cNvSpPr>
            <a:spLocks noGrp="1"/>
          </p:cNvSpPr>
          <p:nvPr>
            <p:ph type="ftr" sz="quarter" idx="11"/>
          </p:nvPr>
        </p:nvSpPr>
        <p:spPr/>
        <p:txBody>
          <a:bodyPr/>
          <a:lstStyle/>
          <a:p>
            <a:r>
              <a:rPr lang="en-US"/>
              <a:t>Electronics and Communication Engineering</a:t>
            </a:r>
          </a:p>
        </p:txBody>
      </p:sp>
      <p:sp>
        <p:nvSpPr>
          <p:cNvPr id="7" name="Slide Number Placeholder 6"/>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1C088-5464-462A-92B0-F27D49287252}" type="datetime1">
              <a:rPr lang="en-US" smtClean="0"/>
              <a:pPr/>
              <a:t>7/5/2024</a:t>
            </a:fld>
            <a:endParaRPr lang="en-US"/>
          </a:p>
        </p:txBody>
      </p:sp>
      <p:sp>
        <p:nvSpPr>
          <p:cNvPr id="5" name="Footer Placeholder 4"/>
          <p:cNvSpPr>
            <a:spLocks noGrp="1"/>
          </p:cNvSpPr>
          <p:nvPr>
            <p:ph type="ftr" sz="quarter" idx="11"/>
          </p:nvPr>
        </p:nvSpPr>
        <p:spPr/>
        <p:txBody>
          <a:bodyPr/>
          <a:lstStyle/>
          <a:p>
            <a:r>
              <a:rPr lang="en-US"/>
              <a:t>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72E48F-5890-4B3E-9CCE-DA60712C0714}" type="datetime1">
              <a:rPr lang="en-US" smtClean="0"/>
              <a:pPr/>
              <a:t>7/5/2024</a:t>
            </a:fld>
            <a:endParaRPr lang="en-US"/>
          </a:p>
        </p:txBody>
      </p:sp>
      <p:sp>
        <p:nvSpPr>
          <p:cNvPr id="5" name="Footer Placeholder 4"/>
          <p:cNvSpPr>
            <a:spLocks noGrp="1"/>
          </p:cNvSpPr>
          <p:nvPr>
            <p:ph type="ftr" sz="quarter" idx="11"/>
          </p:nvPr>
        </p:nvSpPr>
        <p:spPr/>
        <p:txBody>
          <a:bodyPr/>
          <a:lstStyle/>
          <a:p>
            <a:r>
              <a:rPr lang="en-US"/>
              <a:t>Electronics and Communication Engineering</a:t>
            </a:r>
          </a:p>
        </p:txBody>
      </p:sp>
      <p:sp>
        <p:nvSpPr>
          <p:cNvPr id="6" name="Slide Number Placeholder 5"/>
          <p:cNvSpPr>
            <a:spLocks noGrp="1"/>
          </p:cNvSpPr>
          <p:nvPr>
            <p:ph type="sldNum" sz="quarter" idx="12"/>
          </p:nvPr>
        </p:nvSpPr>
        <p:spPr/>
        <p:txBody>
          <a:bodyPr/>
          <a:lstStyle/>
          <a:p>
            <a:fld id="{96F80E10-3962-44F0-AD62-FAC461DCA7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61F990-EEE8-4EFE-85F1-122FC9D9AF63}" type="datetime1">
              <a:rPr lang="en-US" smtClean="0"/>
              <a:pPr/>
              <a:t>7/5/2024</a:t>
            </a:fld>
            <a:endParaRPr lang="en-US"/>
          </a:p>
        </p:txBody>
      </p:sp>
      <p:sp>
        <p:nvSpPr>
          <p:cNvPr id="5" name="Footer Placeholder 4"/>
          <p:cNvSpPr>
            <a:spLocks noGrp="1"/>
          </p:cNvSpPr>
          <p:nvPr>
            <p:ph type="ftr" sz="quarter" idx="11"/>
          </p:nvPr>
        </p:nvSpPr>
        <p:spPr/>
        <p:txBody>
          <a:bodyPr/>
          <a:lstStyle/>
          <a:p>
            <a:r>
              <a:rPr lang="en-US"/>
              <a:t>Electronics and Communication Engineering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808686-76EA-4C46-89F9-59DB10E1578F}" type="datetime1">
              <a:rPr lang="en-US" smtClean="0"/>
              <a:pPr/>
              <a:t>7/5/2024</a:t>
            </a:fld>
            <a:endParaRPr lang="en-US"/>
          </a:p>
        </p:txBody>
      </p:sp>
      <p:sp>
        <p:nvSpPr>
          <p:cNvPr id="6" name="Footer Placeholder 5"/>
          <p:cNvSpPr>
            <a:spLocks noGrp="1"/>
          </p:cNvSpPr>
          <p:nvPr>
            <p:ph type="ftr" sz="quarter" idx="11"/>
          </p:nvPr>
        </p:nvSpPr>
        <p:spPr/>
        <p:txBody>
          <a:bodyPr/>
          <a:lstStyle/>
          <a:p>
            <a:r>
              <a:rPr lang="en-US"/>
              <a:t>Electronics and Communication Engineering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47394E-7EA5-415D-8E0F-B53353A2D634}" type="datetime1">
              <a:rPr lang="en-US" smtClean="0"/>
              <a:pPr/>
              <a:t>7/5/2024</a:t>
            </a:fld>
            <a:endParaRPr lang="en-US"/>
          </a:p>
        </p:txBody>
      </p:sp>
      <p:sp>
        <p:nvSpPr>
          <p:cNvPr id="8" name="Footer Placeholder 7"/>
          <p:cNvSpPr>
            <a:spLocks noGrp="1"/>
          </p:cNvSpPr>
          <p:nvPr>
            <p:ph type="ftr" sz="quarter" idx="11"/>
          </p:nvPr>
        </p:nvSpPr>
        <p:spPr/>
        <p:txBody>
          <a:bodyPr/>
          <a:lstStyle/>
          <a:p>
            <a:r>
              <a:rPr lang="en-US"/>
              <a:t>Electronics and Communication Engineering</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C0746B63-4DE3-4E2F-A58B-A3031673E1BE}" type="datetime1">
              <a:rPr lang="en-US" smtClean="0"/>
              <a:pPr/>
              <a:t>7/5/2024</a:t>
            </a:fld>
            <a:endParaRPr lang="en-US"/>
          </a:p>
        </p:txBody>
      </p:sp>
      <p:sp>
        <p:nvSpPr>
          <p:cNvPr id="4" name="Footer Placeholder 3"/>
          <p:cNvSpPr>
            <a:spLocks noGrp="1"/>
          </p:cNvSpPr>
          <p:nvPr>
            <p:ph type="ftr" sz="quarter" idx="11"/>
          </p:nvPr>
        </p:nvSpPr>
        <p:spPr/>
        <p:txBody>
          <a:bodyPr/>
          <a:lstStyle/>
          <a:p>
            <a:r>
              <a:rPr lang="en-US"/>
              <a:t>Electronics and Communication Engineering</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A05FB4-EA15-451F-911D-9FF17FD15C7D}" type="datetime1">
              <a:rPr lang="en-US" smtClean="0"/>
              <a:pPr/>
              <a:t>7/5/2024</a:t>
            </a:fld>
            <a:endParaRPr lang="en-US"/>
          </a:p>
        </p:txBody>
      </p:sp>
      <p:sp>
        <p:nvSpPr>
          <p:cNvPr id="3" name="Footer Placeholder 2"/>
          <p:cNvSpPr>
            <a:spLocks noGrp="1"/>
          </p:cNvSpPr>
          <p:nvPr>
            <p:ph type="ftr" sz="quarter" idx="11"/>
          </p:nvPr>
        </p:nvSpPr>
        <p:spPr/>
        <p:txBody>
          <a:bodyPr/>
          <a:lstStyle/>
          <a:p>
            <a:r>
              <a:rPr lang="en-US"/>
              <a:t>Electronics and Communication Engineering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18F269-364F-4BA9-B5B2-3F4290668668}" type="datetime1">
              <a:rPr lang="en-US" smtClean="0"/>
              <a:pPr/>
              <a:t>7/5/2024</a:t>
            </a:fld>
            <a:endParaRPr lang="en-US"/>
          </a:p>
        </p:txBody>
      </p:sp>
      <p:sp>
        <p:nvSpPr>
          <p:cNvPr id="6" name="Footer Placeholder 5"/>
          <p:cNvSpPr>
            <a:spLocks noGrp="1"/>
          </p:cNvSpPr>
          <p:nvPr>
            <p:ph type="ftr" sz="quarter" idx="11"/>
          </p:nvPr>
        </p:nvSpPr>
        <p:spPr/>
        <p:txBody>
          <a:bodyPr/>
          <a:lstStyle/>
          <a:p>
            <a:r>
              <a:rPr lang="en-US"/>
              <a:t>Electronics and Communication Engineering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845AB7-BC62-45C5-A5FB-CC40B78C4FCA}" type="datetime1">
              <a:rPr lang="en-US" smtClean="0"/>
              <a:pPr/>
              <a:t>7/5/2024</a:t>
            </a:fld>
            <a:endParaRPr lang="en-US"/>
          </a:p>
        </p:txBody>
      </p:sp>
      <p:sp>
        <p:nvSpPr>
          <p:cNvPr id="6" name="Footer Placeholder 5"/>
          <p:cNvSpPr>
            <a:spLocks noGrp="1"/>
          </p:cNvSpPr>
          <p:nvPr>
            <p:ph type="ftr" sz="quarter" idx="11"/>
          </p:nvPr>
        </p:nvSpPr>
        <p:spPr/>
        <p:txBody>
          <a:bodyPr/>
          <a:lstStyle/>
          <a:p>
            <a:r>
              <a:rPr lang="en-US"/>
              <a:t>Electronics and Communication Engineering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838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8804A-366E-4ABA-99C3-28185111B111}" type="datetime1">
              <a:rPr lang="en-US" smtClean="0"/>
              <a:pPr/>
              <a:t>7/5/2024</a:t>
            </a:fld>
            <a:endParaRPr lang="en-US"/>
          </a:p>
        </p:txBody>
      </p:sp>
      <p:sp>
        <p:nvSpPr>
          <p:cNvPr id="5" name="Footer Placeholder 4"/>
          <p:cNvSpPr>
            <a:spLocks noGrp="1"/>
          </p:cNvSpPr>
          <p:nvPr>
            <p:ph type="ftr" sz="quarter" idx="3"/>
          </p:nvPr>
        </p:nvSpPr>
        <p:spPr>
          <a:xfrm>
            <a:off x="2209800" y="6356350"/>
            <a:ext cx="4495800" cy="365125"/>
          </a:xfrm>
          <a:prstGeom prst="rect">
            <a:avLst/>
          </a:prstGeom>
        </p:spPr>
        <p:txBody>
          <a:bodyPr vert="horz" lIns="91440" tIns="45720" rIns="91440" bIns="45720" rtlCol="0" anchor="ctr"/>
          <a:lstStyle>
            <a:lvl1pPr algn="ctr">
              <a:defRPr sz="1200">
                <a:solidFill>
                  <a:schemeClr val="tx1">
                    <a:tint val="75000"/>
                  </a:schemeClr>
                </a:solidFill>
                <a:latin typeface="Cambria" pitchFamily="18" charset="0"/>
                <a:ea typeface="Cambria" pitchFamily="18" charset="0"/>
              </a:defRPr>
            </a:lvl1pPr>
          </a:lstStyle>
          <a:p>
            <a:r>
              <a:rPr lang="en-US" dirty="0"/>
              <a:t>Electronics and Communication Engineering</a:t>
            </a:r>
          </a:p>
        </p:txBody>
      </p:sp>
      <p:sp>
        <p:nvSpPr>
          <p:cNvPr id="6" name="Slide Number Placeholder 5"/>
          <p:cNvSpPr>
            <a:spLocks noGrp="1"/>
          </p:cNvSpPr>
          <p:nvPr>
            <p:ph type="sldNum" sz="quarter" idx="4"/>
          </p:nvPr>
        </p:nvSpPr>
        <p:spPr>
          <a:xfrm>
            <a:off x="8305800" y="6356350"/>
            <a:ext cx="381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7" name="Rectangle 6"/>
          <p:cNvSpPr/>
          <p:nvPr userDrawn="1"/>
        </p:nvSpPr>
        <p:spPr>
          <a:xfrm>
            <a:off x="0" y="762000"/>
            <a:ext cx="91440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Vardhaman Logo copy"/>
          <p:cNvPicPr>
            <a:picLocks noChangeAspect="1" noChangeArrowheads="1"/>
          </p:cNvPicPr>
          <p:nvPr userDrawn="1"/>
        </p:nvPicPr>
        <p:blipFill>
          <a:blip r:embed="rId13" cstate="print"/>
          <a:srcRect/>
          <a:stretch>
            <a:fillRect/>
          </a:stretch>
        </p:blipFill>
        <p:spPr bwMode="auto">
          <a:xfrm>
            <a:off x="533400" y="76200"/>
            <a:ext cx="914400"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DF031-A487-441E-9F44-113E339A24D4}" type="datetime1">
              <a:rPr lang="en-US" smtClean="0"/>
              <a:pPr/>
              <a:t>7/5/2024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Electronics and Communication Engineering</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80E10-3962-44F0-AD62-FAC461DCA72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6200000">
            <a:off x="-2476447" y="3265487"/>
            <a:ext cx="6019800" cy="1165227"/>
          </a:xfr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a:lstStyle/>
          <a:p>
            <a:r>
              <a:rPr lang="en-US" b="1" dirty="0">
                <a:solidFill>
                  <a:srgbClr val="FF0000"/>
                </a:solidFill>
                <a:latin typeface="Agency FB" panose="020B0503020202020204" pitchFamily="34" charset="0"/>
              </a:rPr>
              <a:t>A8024</a:t>
            </a:r>
            <a:br>
              <a:rPr lang="en-US" b="1" dirty="0">
                <a:solidFill>
                  <a:srgbClr val="FF0000"/>
                </a:solidFill>
                <a:latin typeface="Agency FB" panose="020B0503020202020204" pitchFamily="34" charset="0"/>
              </a:rPr>
            </a:br>
            <a:r>
              <a:rPr lang="en-US" sz="3600" b="1" dirty="0">
                <a:solidFill>
                  <a:srgbClr val="FF0000"/>
                </a:solidFill>
                <a:latin typeface="Agency FB" panose="020B0503020202020204" pitchFamily="34" charset="0"/>
              </a:rPr>
              <a:t>Product Realization </a:t>
            </a:r>
          </a:p>
        </p:txBody>
      </p:sp>
      <p:sp>
        <p:nvSpPr>
          <p:cNvPr id="5" name="Rectangle 4"/>
          <p:cNvSpPr/>
          <p:nvPr/>
        </p:nvSpPr>
        <p:spPr>
          <a:xfrm>
            <a:off x="1524000" y="76200"/>
            <a:ext cx="7566026" cy="641714"/>
          </a:xfrm>
          <a:prstGeom prst="rect">
            <a:avLst/>
          </a:prstGeom>
        </p:spPr>
        <p:txBody>
          <a:bodyPr wrap="square">
            <a:spAutoFit/>
          </a:bodyPr>
          <a:lstStyle/>
          <a:p>
            <a:pPr marL="724535" marR="513080" algn="ctr">
              <a:lnSpc>
                <a:spcPct val="115000"/>
              </a:lnSpc>
              <a:spcAft>
                <a:spcPts val="0"/>
              </a:spcAft>
            </a:pPr>
            <a:r>
              <a:rPr lang="en-US" sz="1900" b="1" dirty="0">
                <a:solidFill>
                  <a:srgbClr val="CC3300"/>
                </a:solidFill>
                <a:effectLst/>
                <a:latin typeface="Trebuchet MS" panose="020B0603020202020204" pitchFamily="34" charset="0"/>
                <a:ea typeface="Calibri" panose="020F0502020204030204" pitchFamily="34" charset="0"/>
                <a:cs typeface="Times New Roman" panose="02020603050405020304" pitchFamily="18" charset="0"/>
              </a:rPr>
              <a:t>VARDHAMAN COLLEGE OF ENGINEERING, HYDERABAD</a:t>
            </a:r>
            <a:endParaRPr lang="en-IN" sz="1900" b="1" dirty="0">
              <a:solidFill>
                <a:srgbClr val="CC3300"/>
              </a:solidFill>
              <a:effectLst/>
              <a:latin typeface="Trebuchet MS" panose="020B0603020202020204" pitchFamily="34" charset="0"/>
              <a:ea typeface="Calibri" panose="020F0502020204030204" pitchFamily="34" charset="0"/>
              <a:cs typeface="Times New Roman" panose="02020603050405020304" pitchFamily="18" charset="0"/>
            </a:endParaRPr>
          </a:p>
          <a:p>
            <a:pPr marL="724535" marR="513080" algn="ctr">
              <a:lnSpc>
                <a:spcPts val="1625"/>
              </a:lnSpc>
              <a:spcAft>
                <a:spcPts val="0"/>
              </a:spcAft>
            </a:pPr>
            <a:r>
              <a:rPr lang="en-US" sz="1800" b="1" dirty="0">
                <a:solidFill>
                  <a:srgbClr val="FF9900"/>
                </a:solidFill>
                <a:effectLst/>
                <a:latin typeface="Trebuchet MS" panose="020B0603020202020204" pitchFamily="34" charset="0"/>
                <a:ea typeface="Calibri" panose="020F0502020204030204" pitchFamily="34" charset="0"/>
                <a:cs typeface="Times New Roman" panose="02020603050405020304" pitchFamily="18" charset="0"/>
              </a:rPr>
              <a:t>Autonomous institute, affiliated to JNTUH</a:t>
            </a:r>
            <a:endParaRPr lang="en-IN" sz="1800" b="1" dirty="0">
              <a:solidFill>
                <a:srgbClr val="FF99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1320035" y="2319361"/>
            <a:ext cx="6223766" cy="2923877"/>
          </a:xfrm>
          <a:prstGeom prst="rect">
            <a:avLst/>
          </a:prstGeom>
        </p:spPr>
        <p:txBody>
          <a:bodyPr wrap="square">
            <a:spAutoFit/>
          </a:bodyPr>
          <a:lstStyle/>
          <a:p>
            <a:pPr algn="ctr"/>
            <a:r>
              <a:rPr lang="en-IN" sz="3600" b="1" dirty="0">
                <a:solidFill>
                  <a:srgbClr val="3E30FA"/>
                </a:solidFill>
                <a:latin typeface="Agency FB" panose="020B0503020202020204" pitchFamily="34" charset="0"/>
                <a:ea typeface="Cambria" panose="02040503050406030204" pitchFamily="18" charset="0"/>
              </a:rPr>
              <a:t>TOGOTU</a:t>
            </a:r>
          </a:p>
          <a:p>
            <a:pPr algn="ctr"/>
            <a:r>
              <a:rPr lang="en-IN" sz="2200" b="1" dirty="0">
                <a:solidFill>
                  <a:srgbClr val="3E30FA"/>
                </a:solidFill>
                <a:latin typeface="Agency FB" panose="020B0503020202020204" pitchFamily="34" charset="0"/>
                <a:ea typeface="Cambria" panose="02040503050406030204" pitchFamily="18" charset="0"/>
              </a:rPr>
              <a:t>(To Go To Tour)</a:t>
            </a:r>
          </a:p>
          <a:p>
            <a:pPr algn="ctr"/>
            <a:r>
              <a:rPr lang="en-IN" sz="2600" b="1" dirty="0">
                <a:latin typeface="Agency FB" panose="020B0503020202020204" pitchFamily="34" charset="0"/>
                <a:ea typeface="Cambria" panose="02040503050406030204" pitchFamily="18" charset="0"/>
              </a:rPr>
              <a:t>By</a:t>
            </a:r>
          </a:p>
          <a:p>
            <a:pPr algn="ctr"/>
            <a:r>
              <a:rPr lang="pt-BR" sz="2000" b="0" i="0" u="none" strike="noStrike" noProof="0" dirty="0">
                <a:solidFill>
                  <a:srgbClr val="FF0000"/>
                </a:solidFill>
                <a:latin typeface="Calibri"/>
              </a:rPr>
              <a:t>  22881A66D1  -  A.Abhinay   </a:t>
            </a:r>
          </a:p>
          <a:p>
            <a:pPr algn="ctr"/>
            <a:r>
              <a:rPr lang="pt-BR" sz="2000" b="0" i="0" u="none" strike="noStrike" noProof="0" dirty="0">
                <a:solidFill>
                  <a:srgbClr val="FF0000"/>
                </a:solidFill>
                <a:latin typeface="Calibri"/>
              </a:rPr>
              <a:t>        22881A66D6  -  B.Sai pranathi</a:t>
            </a:r>
          </a:p>
          <a:p>
            <a:pPr algn="ctr"/>
            <a:r>
              <a:rPr lang="pt-BR" sz="2000" b="0" i="0" u="none" strike="noStrike" noProof="0" dirty="0">
                <a:solidFill>
                  <a:srgbClr val="FF0000"/>
                </a:solidFill>
                <a:latin typeface="Calibri"/>
              </a:rPr>
              <a:t>22881A66E1  -  D.Srithan</a:t>
            </a:r>
          </a:p>
          <a:p>
            <a:pPr algn="ctr"/>
            <a:r>
              <a:rPr lang="pt-BR" sz="2000" b="0" i="0" u="none" strike="noStrike" noProof="0" dirty="0">
                <a:solidFill>
                  <a:srgbClr val="FF0000"/>
                </a:solidFill>
                <a:latin typeface="Calibri"/>
              </a:rPr>
              <a:t>    22881A66E9  -  J.Venkatesh</a:t>
            </a:r>
          </a:p>
          <a:p>
            <a:pPr algn="ctr"/>
            <a:r>
              <a:rPr lang="pt-BR" sz="2000" b="0" i="0" u="none" strike="noStrike" noProof="0" dirty="0">
                <a:solidFill>
                  <a:srgbClr val="FF0000"/>
                </a:solidFill>
                <a:latin typeface="Calibri"/>
              </a:rPr>
              <a:t>     22881A66F2  -  K.Thirupathi</a:t>
            </a:r>
            <a:endParaRPr lang="en-US" sz="2000" dirty="0">
              <a:solidFill>
                <a:srgbClr val="FF0000"/>
              </a:solidFill>
            </a:endParaRPr>
          </a:p>
        </p:txBody>
      </p:sp>
      <p:sp>
        <p:nvSpPr>
          <p:cNvPr id="3" name="Rectangle 2">
            <a:extLst>
              <a:ext uri="{FF2B5EF4-FFF2-40B4-BE49-F238E27FC236}">
                <a16:creationId xmlns:a16="http://schemas.microsoft.com/office/drawing/2014/main" id="{3AB04BAB-5688-4B73-A343-60712F576C91}"/>
              </a:ext>
            </a:extLst>
          </p:cNvPr>
          <p:cNvSpPr/>
          <p:nvPr/>
        </p:nvSpPr>
        <p:spPr>
          <a:xfrm>
            <a:off x="0" y="5334505"/>
            <a:ext cx="8915400" cy="707886"/>
          </a:xfrm>
          <a:prstGeom prst="rect">
            <a:avLst/>
          </a:prstGeom>
        </p:spPr>
        <p:txBody>
          <a:bodyPr wrap="square">
            <a:spAutoFit/>
          </a:bodyPr>
          <a:lstStyle/>
          <a:p>
            <a:pPr algn="r"/>
            <a:r>
              <a:rPr lang="en-IN" sz="2000" b="1" dirty="0">
                <a:solidFill>
                  <a:srgbClr val="3E30FA"/>
                </a:solidFill>
                <a:latin typeface="Agency FB" panose="020B0503020202020204" pitchFamily="34" charset="0"/>
                <a:ea typeface="Cambria" panose="02040503050406030204" pitchFamily="18" charset="0"/>
              </a:rPr>
              <a:t>Under the guidance of </a:t>
            </a:r>
          </a:p>
          <a:p>
            <a:pPr algn="r"/>
            <a:r>
              <a:rPr lang="en-IN" sz="2000" b="1" dirty="0" err="1">
                <a:solidFill>
                  <a:srgbClr val="3E30FA"/>
                </a:solidFill>
                <a:latin typeface="Agency FB" panose="020B0503020202020204" pitchFamily="34" charset="0"/>
                <a:ea typeface="Cambria" panose="02040503050406030204" pitchFamily="18" charset="0"/>
              </a:rPr>
              <a:t>Dr.</a:t>
            </a:r>
            <a:r>
              <a:rPr lang="en-IN" sz="2000" b="1" dirty="0">
                <a:solidFill>
                  <a:srgbClr val="3E30FA"/>
                </a:solidFill>
                <a:latin typeface="Agency FB" panose="020B0503020202020204" pitchFamily="34" charset="0"/>
                <a:ea typeface="Cambria" panose="02040503050406030204" pitchFamily="18" charset="0"/>
              </a:rPr>
              <a:t> C </a:t>
            </a:r>
            <a:r>
              <a:rPr lang="en-IN" sz="2000" b="1" dirty="0" err="1">
                <a:solidFill>
                  <a:srgbClr val="3E30FA"/>
                </a:solidFill>
                <a:latin typeface="Agency FB" panose="020B0503020202020204" pitchFamily="34" charset="0"/>
                <a:ea typeface="Cambria" panose="02040503050406030204" pitchFamily="18" charset="0"/>
              </a:rPr>
              <a:t>Padmini</a:t>
            </a:r>
            <a:endParaRPr lang="en-IN" sz="2000" b="1" dirty="0">
              <a:solidFill>
                <a:srgbClr val="C00000"/>
              </a:solidFill>
              <a:latin typeface="Agency FB" panose="020B0503020202020204" pitchFamily="34" charset="0"/>
            </a:endParaRPr>
          </a:p>
        </p:txBody>
      </p:sp>
      <p:sp>
        <p:nvSpPr>
          <p:cNvPr id="7" name="Date Placeholder 8">
            <a:extLst>
              <a:ext uri="{FF2B5EF4-FFF2-40B4-BE49-F238E27FC236}">
                <a16:creationId xmlns:a16="http://schemas.microsoft.com/office/drawing/2014/main" id="{BE2558BE-C09A-442E-94F4-A46280B87943}"/>
              </a:ext>
            </a:extLst>
          </p:cNvPr>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8" name="Slide Number Placeholder 9">
            <a:extLst>
              <a:ext uri="{FF2B5EF4-FFF2-40B4-BE49-F238E27FC236}">
                <a16:creationId xmlns:a16="http://schemas.microsoft.com/office/drawing/2014/main" id="{50BE307C-53ED-4563-AF66-C994EDF6D2B0}"/>
              </a:ext>
            </a:extLst>
          </p:cNvPr>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a:t>
            </a:fld>
            <a:endParaRPr lang="en-US" b="1" dirty="0">
              <a:solidFill>
                <a:schemeClr val="tx1"/>
              </a:solidFill>
              <a:latin typeface="Agency FB" panose="020B0503020202020204" pitchFamily="34" charset="0"/>
              <a:ea typeface="Cambria" panose="02040503050406030204" pitchFamily="18" charset="0"/>
            </a:endParaRPr>
          </a:p>
        </p:txBody>
      </p:sp>
      <p:sp>
        <p:nvSpPr>
          <p:cNvPr id="9" name="Footer Placeholder 10">
            <a:extLst>
              <a:ext uri="{FF2B5EF4-FFF2-40B4-BE49-F238E27FC236}">
                <a16:creationId xmlns:a16="http://schemas.microsoft.com/office/drawing/2014/main" id="{30A7A873-662D-4E0A-88C7-8FE1D9B19771}"/>
              </a:ext>
            </a:extLst>
          </p:cNvPr>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1" name="Rectangle: Rounded Corners 10">
            <a:extLst>
              <a:ext uri="{FF2B5EF4-FFF2-40B4-BE49-F238E27FC236}">
                <a16:creationId xmlns:a16="http://schemas.microsoft.com/office/drawing/2014/main" id="{2DF65E51-AEF9-4828-A113-E9062B61AE89}"/>
              </a:ext>
            </a:extLst>
          </p:cNvPr>
          <p:cNvSpPr/>
          <p:nvPr/>
        </p:nvSpPr>
        <p:spPr>
          <a:xfrm>
            <a:off x="2705100" y="1599167"/>
            <a:ext cx="3505200" cy="641714"/>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latin typeface="Agency FB" panose="020B0503020202020204" pitchFamily="34" charset="0"/>
              </a:rPr>
              <a:t>Team No. - 6</a:t>
            </a:r>
          </a:p>
        </p:txBody>
      </p:sp>
      <p:sp>
        <p:nvSpPr>
          <p:cNvPr id="6" name="TextBox 5"/>
          <p:cNvSpPr txBox="1"/>
          <p:nvPr/>
        </p:nvSpPr>
        <p:spPr>
          <a:xfrm>
            <a:off x="1238250" y="838200"/>
            <a:ext cx="6438900" cy="707886"/>
          </a:xfrm>
          <a:prstGeom prst="rect">
            <a:avLst/>
          </a:prstGeom>
          <a:noFill/>
        </p:spPr>
        <p:txBody>
          <a:bodyPr wrap="square" rtlCol="0">
            <a:spAutoFit/>
          </a:bodyPr>
          <a:lstStyle/>
          <a:p>
            <a:pPr algn="ctr"/>
            <a:r>
              <a:rPr lang="en-US" sz="4000" b="1" dirty="0">
                <a:solidFill>
                  <a:srgbClr val="3E30FA"/>
                </a:solidFill>
                <a:effectLst>
                  <a:outerShdw blurRad="38100" dist="38100" dir="2700000" algn="tl">
                    <a:srgbClr val="000000">
                      <a:alpha val="43137"/>
                    </a:srgbClr>
                  </a:outerShdw>
                </a:effectLst>
                <a:latin typeface="Agency FB" panose="020B0503020202020204" pitchFamily="34" charset="0"/>
              </a:rPr>
              <a:t>Product Realization Review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59EAF0-7F22-17B7-F337-A287469F736A}"/>
              </a:ext>
            </a:extLst>
          </p:cNvPr>
          <p:cNvSpPr>
            <a:spLocks noGrp="1"/>
          </p:cNvSpPr>
          <p:nvPr>
            <p:ph type="dt" sz="half" idx="10"/>
          </p:nvPr>
        </p:nvSpPr>
        <p:spPr/>
        <p:txBody>
          <a:bodyPr/>
          <a:lstStyle/>
          <a:p>
            <a:fld id="{80A05FB4-EA15-451F-911D-9FF17FD15C7D}" type="datetime1">
              <a:rPr lang="en-US" smtClean="0"/>
              <a:pPr/>
              <a:t>7/5/2024</a:t>
            </a:fld>
            <a:endParaRPr lang="en-US"/>
          </a:p>
        </p:txBody>
      </p:sp>
      <p:sp>
        <p:nvSpPr>
          <p:cNvPr id="3" name="Footer Placeholder 2">
            <a:extLst>
              <a:ext uri="{FF2B5EF4-FFF2-40B4-BE49-F238E27FC236}">
                <a16:creationId xmlns:a16="http://schemas.microsoft.com/office/drawing/2014/main" id="{E4A1A174-C1B5-8D3F-8E6B-62A9F763C98B}"/>
              </a:ext>
            </a:extLst>
          </p:cNvPr>
          <p:cNvSpPr>
            <a:spLocks noGrp="1"/>
          </p:cNvSpPr>
          <p:nvPr>
            <p:ph type="ftr" sz="quarter" idx="11"/>
          </p:nvPr>
        </p:nvSpPr>
        <p:spPr/>
        <p:txBody>
          <a:bodyPr/>
          <a:lstStyle/>
          <a:p>
            <a:r>
              <a:rPr lang="en-US"/>
              <a:t>Electronics and Communication Engineering</a:t>
            </a:r>
          </a:p>
        </p:txBody>
      </p:sp>
      <p:sp>
        <p:nvSpPr>
          <p:cNvPr id="4" name="Slide Number Placeholder 3">
            <a:extLst>
              <a:ext uri="{FF2B5EF4-FFF2-40B4-BE49-F238E27FC236}">
                <a16:creationId xmlns:a16="http://schemas.microsoft.com/office/drawing/2014/main" id="{8AFE52DA-7B9A-5C80-4A0C-BC57EA758E77}"/>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6" name="TextBox 5">
            <a:extLst>
              <a:ext uri="{FF2B5EF4-FFF2-40B4-BE49-F238E27FC236}">
                <a16:creationId xmlns:a16="http://schemas.microsoft.com/office/drawing/2014/main" id="{7285D363-ED31-2E5B-A88E-51D39DDB47CE}"/>
              </a:ext>
            </a:extLst>
          </p:cNvPr>
          <p:cNvSpPr txBox="1"/>
          <p:nvPr/>
        </p:nvSpPr>
        <p:spPr>
          <a:xfrm>
            <a:off x="355600" y="990600"/>
            <a:ext cx="8305800" cy="5632311"/>
          </a:xfrm>
          <a:prstGeom prst="rect">
            <a:avLst/>
          </a:prstGeom>
          <a:noFill/>
        </p:spPr>
        <p:txBody>
          <a:bodyPr wrap="square">
            <a:spAutoFit/>
          </a:bodyPr>
          <a:lstStyle/>
          <a:p>
            <a:r>
              <a:rPr lang="en-US" b="1" dirty="0"/>
              <a:t>Step 4: Developing the Frontend</a:t>
            </a:r>
          </a:p>
          <a:p>
            <a:pPr>
              <a:buFont typeface="Arial" panose="020B0604020202020204" pitchFamily="34" charset="0"/>
              <a:buChar char="•"/>
            </a:pPr>
            <a:r>
              <a:rPr lang="en-US" b="1" dirty="0"/>
              <a:t>Technology:</a:t>
            </a:r>
            <a:r>
              <a:rPr lang="en-US" dirty="0"/>
              <a:t> HTML, CSS, JavaScript, React (for a web app), or Swift/Kotlin (for mobile apps)</a:t>
            </a:r>
          </a:p>
          <a:p>
            <a:pPr>
              <a:buFont typeface="Arial" panose="020B0604020202020204" pitchFamily="34" charset="0"/>
              <a:buChar char="•"/>
            </a:pPr>
            <a:endParaRPr lang="en-US" dirty="0"/>
          </a:p>
          <a:p>
            <a:r>
              <a:rPr lang="en-US" b="1" dirty="0"/>
              <a:t>Step 5: Developing the Backend</a:t>
            </a:r>
          </a:p>
          <a:p>
            <a:pPr>
              <a:buFont typeface="Arial" panose="020B0604020202020204" pitchFamily="34" charset="0"/>
              <a:buChar char="•"/>
            </a:pPr>
            <a:r>
              <a:rPr lang="en-US" b="1" dirty="0"/>
              <a:t>Technology:</a:t>
            </a:r>
            <a:r>
              <a:rPr lang="en-US" dirty="0"/>
              <a:t> Node.js, Express.js (or Django, Flask for Python).</a:t>
            </a:r>
          </a:p>
          <a:p>
            <a:endParaRPr lang="en-US" dirty="0"/>
          </a:p>
          <a:p>
            <a:r>
              <a:rPr lang="en-US" b="1" dirty="0"/>
              <a:t>Step 6: Integrating Services</a:t>
            </a:r>
          </a:p>
          <a:p>
            <a:pPr>
              <a:buFont typeface="Arial" panose="020B0604020202020204" pitchFamily="34" charset="0"/>
              <a:buChar char="•"/>
            </a:pPr>
            <a:r>
              <a:rPr lang="en-US" b="1" dirty="0"/>
              <a:t>Maps:</a:t>
            </a:r>
            <a:r>
              <a:rPr lang="en-US" dirty="0"/>
              <a:t> Use Google Maps API for location services.</a:t>
            </a:r>
          </a:p>
          <a:p>
            <a:pPr>
              <a:buFont typeface="Arial" panose="020B0604020202020204" pitchFamily="34" charset="0"/>
              <a:buChar char="•"/>
            </a:pPr>
            <a:r>
              <a:rPr lang="en-US" b="1" dirty="0"/>
              <a:t>Payments:</a:t>
            </a:r>
            <a:r>
              <a:rPr lang="en-US" dirty="0"/>
              <a:t> Integrate payment gateways (Stripe, PayPal) for bookings.</a:t>
            </a:r>
          </a:p>
          <a:p>
            <a:pPr>
              <a:buFont typeface="Arial" panose="020B0604020202020204" pitchFamily="34" charset="0"/>
              <a:buChar char="•"/>
            </a:pPr>
            <a:r>
              <a:rPr lang="en-US" b="1" dirty="0"/>
              <a:t>Notifications:</a:t>
            </a:r>
            <a:r>
              <a:rPr lang="en-US" dirty="0"/>
              <a:t> Push notifications for updates (Firebase)</a:t>
            </a:r>
          </a:p>
          <a:p>
            <a:endParaRPr lang="en-US" dirty="0"/>
          </a:p>
          <a:p>
            <a:r>
              <a:rPr lang="en-US" b="1" dirty="0"/>
              <a:t>Step 8: Deployment</a:t>
            </a:r>
          </a:p>
          <a:p>
            <a:r>
              <a:rPr lang="en-US" b="1" dirty="0"/>
              <a:t>Mobile App:</a:t>
            </a:r>
            <a:r>
              <a:rPr lang="en-US" dirty="0"/>
              <a:t> Publish on App Store (iOS) and Google Play Store (Android)</a:t>
            </a:r>
          </a:p>
          <a:p>
            <a:endParaRPr lang="en-US" b="1" dirty="0"/>
          </a:p>
          <a:p>
            <a:r>
              <a:rPr lang="en-US" b="1" dirty="0"/>
              <a:t>Step 9: Maintain and Update</a:t>
            </a:r>
          </a:p>
          <a:p>
            <a:pPr>
              <a:buFont typeface="Arial" panose="020B0604020202020204" pitchFamily="34" charset="0"/>
              <a:buChar char="•"/>
            </a:pPr>
            <a:r>
              <a:rPr lang="en-US" dirty="0"/>
              <a:t>Regularly update the app with new features and improvements based on user feedback.</a:t>
            </a:r>
          </a:p>
          <a:p>
            <a:pPr>
              <a:buFont typeface="Arial" panose="020B0604020202020204" pitchFamily="34" charset="0"/>
              <a:buChar char="•"/>
            </a:pPr>
            <a:r>
              <a:rPr lang="en-US" dirty="0"/>
              <a:t>Ensure security updates are applied promptly</a:t>
            </a:r>
          </a:p>
          <a:p>
            <a:endParaRPr lang="en-US" b="1" dirty="0"/>
          </a:p>
        </p:txBody>
      </p:sp>
    </p:spTree>
    <p:extLst>
      <p:ext uri="{BB962C8B-B14F-4D97-AF65-F5344CB8AC3E}">
        <p14:creationId xmlns:p14="http://schemas.microsoft.com/office/powerpoint/2010/main" val="418199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11</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2" name="TextBox 11"/>
          <p:cNvSpPr txBox="1"/>
          <p:nvPr/>
        </p:nvSpPr>
        <p:spPr>
          <a:xfrm>
            <a:off x="304800" y="837625"/>
            <a:ext cx="8534400" cy="584775"/>
          </a:xfrm>
          <a:prstGeom prst="rect">
            <a:avLst/>
          </a:prstGeom>
          <a:noFill/>
        </p:spPr>
        <p:txBody>
          <a:bodyPr wrap="square" rtlCol="0">
            <a:spAutoFit/>
          </a:bodyPr>
          <a:lstStyle/>
          <a:p>
            <a:r>
              <a:rPr lang="en-US" sz="3200" b="1" dirty="0">
                <a:solidFill>
                  <a:srgbClr val="FF0000"/>
                </a:solidFill>
                <a:latin typeface="+mj-lt"/>
                <a:ea typeface="Cambria" panose="02040503050406030204" pitchFamily="18" charset="0"/>
              </a:rPr>
              <a:t>Working of Product </a:t>
            </a:r>
            <a:r>
              <a:rPr lang="en-IN" sz="3200" b="1" dirty="0">
                <a:solidFill>
                  <a:srgbClr val="FF0000"/>
                </a:solidFill>
                <a:latin typeface="+mj-lt"/>
                <a:ea typeface="Cambria" panose="02040503050406030204" pitchFamily="18" charset="0"/>
              </a:rPr>
              <a:t>:</a:t>
            </a:r>
            <a:endParaRPr lang="en-US" sz="3200" b="1" dirty="0">
              <a:solidFill>
                <a:srgbClr val="FF0000"/>
              </a:solidFill>
              <a:latin typeface="+mj-lt"/>
              <a:ea typeface="Cambria" panose="02040503050406030204" pitchFamily="18" charset="0"/>
            </a:endParaRPr>
          </a:p>
        </p:txBody>
      </p:sp>
      <p:sp>
        <p:nvSpPr>
          <p:cNvPr id="7" name="TextBox 6"/>
          <p:cNvSpPr txBox="1"/>
          <p:nvPr/>
        </p:nvSpPr>
        <p:spPr>
          <a:xfrm>
            <a:off x="6705600" y="304800"/>
            <a:ext cx="24384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sp>
        <p:nvSpPr>
          <p:cNvPr id="3" name="TextBox 2">
            <a:extLst>
              <a:ext uri="{FF2B5EF4-FFF2-40B4-BE49-F238E27FC236}">
                <a16:creationId xmlns:a16="http://schemas.microsoft.com/office/drawing/2014/main" id="{F613295F-0E31-1CBE-2015-591C5E8FED5E}"/>
              </a:ext>
            </a:extLst>
          </p:cNvPr>
          <p:cNvSpPr txBox="1"/>
          <p:nvPr/>
        </p:nvSpPr>
        <p:spPr>
          <a:xfrm>
            <a:off x="91017" y="1422400"/>
            <a:ext cx="5698958" cy="4524315"/>
          </a:xfrm>
          <a:prstGeom prst="rect">
            <a:avLst/>
          </a:prstGeom>
          <a:noFill/>
        </p:spPr>
        <p:txBody>
          <a:bodyPr wrap="square">
            <a:spAutoFit/>
          </a:bodyPr>
          <a:lstStyle/>
          <a:p>
            <a:pPr marL="285750" indent="-285750">
              <a:buFont typeface="Wingdings" panose="05000000000000000000" pitchFamily="2" charset="2"/>
              <a:buChar char="Ø"/>
            </a:pPr>
            <a:r>
              <a:rPr lang="en-US" dirty="0" err="1"/>
              <a:t>Togotu</a:t>
            </a:r>
            <a:r>
              <a:rPr lang="en-US" dirty="0"/>
              <a:t> enhances travel with local guides, available on Android and iOS, enriching journeys with destination insights and seamless experiences.</a:t>
            </a:r>
          </a:p>
          <a:p>
            <a:endParaRPr lang="en-US" dirty="0"/>
          </a:p>
          <a:p>
            <a:pPr marL="285750" indent="-285750">
              <a:buFont typeface="Wingdings" panose="05000000000000000000" pitchFamily="2" charset="2"/>
              <a:buChar char="Ø"/>
            </a:pPr>
            <a:r>
              <a:rPr lang="en-US" dirty="0" err="1"/>
              <a:t>Togotu</a:t>
            </a:r>
            <a:r>
              <a:rPr lang="en-US" dirty="0"/>
              <a:t> offers personalized packing advice for every destination, ensuring travelers are well-prepared and can enjoy their trip fully.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Togotu</a:t>
            </a:r>
            <a:r>
              <a:rPr lang="en-US" dirty="0"/>
              <a:t> provides insights on sightseeing, certified hotels, and top accommodations for enriching and memorable travel experiences.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err="1"/>
              <a:t>Togotu</a:t>
            </a:r>
            <a:r>
              <a:rPr lang="en-US" dirty="0"/>
              <a:t> ensures travelers embark confidently, offering reliable guidance and essential information for unforgettable solo, family, or romantic journeys.</a:t>
            </a:r>
          </a:p>
          <a:p>
            <a:endParaRPr lang="en-US" dirty="0"/>
          </a:p>
        </p:txBody>
      </p:sp>
      <p:pic>
        <p:nvPicPr>
          <p:cNvPr id="5" name="Picture 4">
            <a:extLst>
              <a:ext uri="{FF2B5EF4-FFF2-40B4-BE49-F238E27FC236}">
                <a16:creationId xmlns:a16="http://schemas.microsoft.com/office/drawing/2014/main" id="{B63ABD06-D6C2-F101-B3FE-6E553F656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091" y="1585893"/>
            <a:ext cx="2606842" cy="4495800"/>
          </a:xfrm>
          <a:prstGeom prst="rect">
            <a:avLst/>
          </a:prstGeom>
        </p:spPr>
      </p:pic>
    </p:spTree>
    <p:extLst>
      <p:ext uri="{BB962C8B-B14F-4D97-AF65-F5344CB8AC3E}">
        <p14:creationId xmlns:p14="http://schemas.microsoft.com/office/powerpoint/2010/main" val="1900727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12</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2" name="TextBox 11"/>
          <p:cNvSpPr txBox="1"/>
          <p:nvPr/>
        </p:nvSpPr>
        <p:spPr>
          <a:xfrm>
            <a:off x="381000" y="901987"/>
            <a:ext cx="8534400" cy="584775"/>
          </a:xfrm>
          <a:prstGeom prst="rect">
            <a:avLst/>
          </a:prstGeom>
          <a:noFill/>
        </p:spPr>
        <p:txBody>
          <a:bodyPr wrap="square" rtlCol="0">
            <a:spAutoFit/>
          </a:bodyPr>
          <a:lstStyle/>
          <a:p>
            <a:r>
              <a:rPr lang="en-IN" sz="3200" b="1" dirty="0">
                <a:solidFill>
                  <a:srgbClr val="FF0000"/>
                </a:solidFill>
                <a:latin typeface="+mj-lt"/>
                <a:ea typeface="Cambria" panose="02040503050406030204" pitchFamily="18" charset="0"/>
              </a:rPr>
              <a:t>Picture of the Product:</a:t>
            </a:r>
            <a:endParaRPr lang="en-US" sz="3200" b="1" dirty="0">
              <a:solidFill>
                <a:srgbClr val="FF0000"/>
              </a:solidFill>
              <a:latin typeface="+mj-lt"/>
              <a:ea typeface="Cambria" panose="02040503050406030204" pitchFamily="18" charset="0"/>
            </a:endParaRPr>
          </a:p>
        </p:txBody>
      </p:sp>
      <p:sp>
        <p:nvSpPr>
          <p:cNvPr id="7" name="TextBox 6"/>
          <p:cNvSpPr txBox="1"/>
          <p:nvPr/>
        </p:nvSpPr>
        <p:spPr>
          <a:xfrm>
            <a:off x="6705600" y="304800"/>
            <a:ext cx="24384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pic>
        <p:nvPicPr>
          <p:cNvPr id="5" name="Picture 4">
            <a:extLst>
              <a:ext uri="{FF2B5EF4-FFF2-40B4-BE49-F238E27FC236}">
                <a16:creationId xmlns:a16="http://schemas.microsoft.com/office/drawing/2014/main" id="{3ADF1770-C08F-711A-586E-432E7311A082}"/>
              </a:ext>
            </a:extLst>
          </p:cNvPr>
          <p:cNvPicPr>
            <a:picLocks noChangeAspect="1"/>
          </p:cNvPicPr>
          <p:nvPr/>
        </p:nvPicPr>
        <p:blipFill rotWithShape="1">
          <a:blip r:embed="rId2">
            <a:extLst>
              <a:ext uri="{28A0092B-C50C-407E-A947-70E740481C1C}">
                <a14:useLocalDpi xmlns:a14="http://schemas.microsoft.com/office/drawing/2010/main" val="0"/>
              </a:ext>
            </a:extLst>
          </a:blip>
          <a:srcRect l="23256" r="26615"/>
          <a:stretch/>
        </p:blipFill>
        <p:spPr>
          <a:xfrm>
            <a:off x="278787" y="1892587"/>
            <a:ext cx="1642533" cy="3072825"/>
          </a:xfrm>
          <a:prstGeom prst="rect">
            <a:avLst/>
          </a:prstGeom>
        </p:spPr>
      </p:pic>
      <p:pic>
        <p:nvPicPr>
          <p:cNvPr id="8" name="Picture 7">
            <a:extLst>
              <a:ext uri="{FF2B5EF4-FFF2-40B4-BE49-F238E27FC236}">
                <a16:creationId xmlns:a16="http://schemas.microsoft.com/office/drawing/2014/main" id="{081B5793-B10A-2F23-B45F-04F5B6A48F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635" y="2362199"/>
            <a:ext cx="1302084" cy="2133600"/>
          </a:xfrm>
          <a:prstGeom prst="rect">
            <a:avLst/>
          </a:prstGeom>
        </p:spPr>
      </p:pic>
      <p:pic>
        <p:nvPicPr>
          <p:cNvPr id="14" name="Picture 13">
            <a:extLst>
              <a:ext uri="{FF2B5EF4-FFF2-40B4-BE49-F238E27FC236}">
                <a16:creationId xmlns:a16="http://schemas.microsoft.com/office/drawing/2014/main" id="{ECD834DE-CABC-0AE8-B090-E0A03011934A}"/>
              </a:ext>
            </a:extLst>
          </p:cNvPr>
          <p:cNvPicPr>
            <a:picLocks noChangeAspect="1"/>
          </p:cNvPicPr>
          <p:nvPr/>
        </p:nvPicPr>
        <p:blipFill rotWithShape="1">
          <a:blip r:embed="rId2">
            <a:extLst>
              <a:ext uri="{28A0092B-C50C-407E-A947-70E740481C1C}">
                <a14:useLocalDpi xmlns:a14="http://schemas.microsoft.com/office/drawing/2010/main" val="0"/>
              </a:ext>
            </a:extLst>
          </a:blip>
          <a:srcRect l="21658" r="26615"/>
          <a:stretch/>
        </p:blipFill>
        <p:spPr>
          <a:xfrm>
            <a:off x="2322261" y="1892587"/>
            <a:ext cx="1694893" cy="3072825"/>
          </a:xfrm>
          <a:prstGeom prst="rect">
            <a:avLst/>
          </a:prstGeom>
        </p:spPr>
      </p:pic>
      <p:pic>
        <p:nvPicPr>
          <p:cNvPr id="17" name="Picture 16">
            <a:extLst>
              <a:ext uri="{FF2B5EF4-FFF2-40B4-BE49-F238E27FC236}">
                <a16:creationId xmlns:a16="http://schemas.microsoft.com/office/drawing/2014/main" id="{079955BF-C043-0D44-4145-BB27097E8469}"/>
              </a:ext>
            </a:extLst>
          </p:cNvPr>
          <p:cNvPicPr>
            <a:picLocks noChangeAspect="1"/>
          </p:cNvPicPr>
          <p:nvPr/>
        </p:nvPicPr>
        <p:blipFill rotWithShape="1">
          <a:blip r:embed="rId2">
            <a:extLst>
              <a:ext uri="{28A0092B-C50C-407E-A947-70E740481C1C}">
                <a14:useLocalDpi xmlns:a14="http://schemas.microsoft.com/office/drawing/2010/main" val="0"/>
              </a:ext>
            </a:extLst>
          </a:blip>
          <a:srcRect l="22998" r="26874"/>
          <a:stretch/>
        </p:blipFill>
        <p:spPr>
          <a:xfrm>
            <a:off x="4400465" y="1892587"/>
            <a:ext cx="1642533" cy="3072825"/>
          </a:xfrm>
          <a:prstGeom prst="rect">
            <a:avLst/>
          </a:prstGeom>
        </p:spPr>
      </p:pic>
      <p:pic>
        <p:nvPicPr>
          <p:cNvPr id="19" name="Picture 18">
            <a:extLst>
              <a:ext uri="{FF2B5EF4-FFF2-40B4-BE49-F238E27FC236}">
                <a16:creationId xmlns:a16="http://schemas.microsoft.com/office/drawing/2014/main" id="{27C0E050-7866-D9A2-571C-964A1930450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266" b="2266"/>
          <a:stretch/>
        </p:blipFill>
        <p:spPr>
          <a:xfrm>
            <a:off x="4560273" y="2353732"/>
            <a:ext cx="1322916" cy="2133600"/>
          </a:xfrm>
          <a:prstGeom prst="rect">
            <a:avLst/>
          </a:prstGeom>
        </p:spPr>
      </p:pic>
      <p:pic>
        <p:nvPicPr>
          <p:cNvPr id="21" name="Picture 20">
            <a:extLst>
              <a:ext uri="{FF2B5EF4-FFF2-40B4-BE49-F238E27FC236}">
                <a16:creationId xmlns:a16="http://schemas.microsoft.com/office/drawing/2014/main" id="{34F75B48-9843-1375-869D-7AEB38B7A6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323" y="2353732"/>
            <a:ext cx="1308768" cy="2133600"/>
          </a:xfrm>
          <a:prstGeom prst="rect">
            <a:avLst/>
          </a:prstGeom>
        </p:spPr>
      </p:pic>
      <p:pic>
        <p:nvPicPr>
          <p:cNvPr id="2" name="Picture 1">
            <a:extLst>
              <a:ext uri="{FF2B5EF4-FFF2-40B4-BE49-F238E27FC236}">
                <a16:creationId xmlns:a16="http://schemas.microsoft.com/office/drawing/2014/main" id="{51D360D8-457A-DE2B-9620-85BFEE79B115}"/>
              </a:ext>
            </a:extLst>
          </p:cNvPr>
          <p:cNvPicPr>
            <a:picLocks noChangeAspect="1"/>
          </p:cNvPicPr>
          <p:nvPr/>
        </p:nvPicPr>
        <p:blipFill rotWithShape="1">
          <a:blip r:embed="rId2">
            <a:extLst>
              <a:ext uri="{28A0092B-C50C-407E-A947-70E740481C1C}">
                <a14:useLocalDpi xmlns:a14="http://schemas.microsoft.com/office/drawing/2010/main" val="0"/>
              </a:ext>
            </a:extLst>
          </a:blip>
          <a:srcRect l="22998" r="26874"/>
          <a:stretch/>
        </p:blipFill>
        <p:spPr>
          <a:xfrm>
            <a:off x="6663267" y="1892586"/>
            <a:ext cx="1642533" cy="3072825"/>
          </a:xfrm>
          <a:prstGeom prst="rect">
            <a:avLst/>
          </a:prstGeom>
        </p:spPr>
      </p:pic>
      <p:pic>
        <p:nvPicPr>
          <p:cNvPr id="4" name="Picture 3">
            <a:extLst>
              <a:ext uri="{FF2B5EF4-FFF2-40B4-BE49-F238E27FC236}">
                <a16:creationId xmlns:a16="http://schemas.microsoft.com/office/drawing/2014/main" id="{2917501C-66CC-57B9-C319-91A2494957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16724" y="2328117"/>
            <a:ext cx="1335618" cy="2201762"/>
          </a:xfrm>
          <a:prstGeom prst="rect">
            <a:avLst/>
          </a:prstGeom>
        </p:spPr>
      </p:pic>
    </p:spTree>
    <p:extLst>
      <p:ext uri="{BB962C8B-B14F-4D97-AF65-F5344CB8AC3E}">
        <p14:creationId xmlns:p14="http://schemas.microsoft.com/office/powerpoint/2010/main" val="2212572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2E5966-7713-1E17-6B86-F10656FA4638}"/>
              </a:ext>
            </a:extLst>
          </p:cNvPr>
          <p:cNvSpPr>
            <a:spLocks noGrp="1"/>
          </p:cNvSpPr>
          <p:nvPr>
            <p:ph type="dt" sz="half" idx="10"/>
          </p:nvPr>
        </p:nvSpPr>
        <p:spPr/>
        <p:txBody>
          <a:bodyPr/>
          <a:lstStyle/>
          <a:p>
            <a:fld id="{80A05FB4-EA15-451F-911D-9FF17FD15C7D}" type="datetime1">
              <a:rPr lang="en-US" smtClean="0"/>
              <a:pPr/>
              <a:t>7/5/2024</a:t>
            </a:fld>
            <a:endParaRPr lang="en-US"/>
          </a:p>
        </p:txBody>
      </p:sp>
      <p:sp>
        <p:nvSpPr>
          <p:cNvPr id="3" name="Footer Placeholder 2">
            <a:extLst>
              <a:ext uri="{FF2B5EF4-FFF2-40B4-BE49-F238E27FC236}">
                <a16:creationId xmlns:a16="http://schemas.microsoft.com/office/drawing/2014/main" id="{6C8A8FB5-FFD7-015B-326B-A28B79DED870}"/>
              </a:ext>
            </a:extLst>
          </p:cNvPr>
          <p:cNvSpPr>
            <a:spLocks noGrp="1"/>
          </p:cNvSpPr>
          <p:nvPr>
            <p:ph type="ftr" sz="quarter" idx="11"/>
          </p:nvPr>
        </p:nvSpPr>
        <p:spPr/>
        <p:txBody>
          <a:bodyPr/>
          <a:lstStyle/>
          <a:p>
            <a:r>
              <a:rPr lang="en-US" b="1" dirty="0">
                <a:solidFill>
                  <a:schemeClr val="tx1"/>
                </a:solidFill>
                <a:latin typeface="Agency FB" panose="020B0503020202020204" pitchFamily="34" charset="0"/>
              </a:rPr>
              <a:t>Dept. of CSE(AI&amp;ML)</a:t>
            </a:r>
          </a:p>
        </p:txBody>
      </p:sp>
      <p:sp>
        <p:nvSpPr>
          <p:cNvPr id="4" name="Slide Number Placeholder 3">
            <a:extLst>
              <a:ext uri="{FF2B5EF4-FFF2-40B4-BE49-F238E27FC236}">
                <a16:creationId xmlns:a16="http://schemas.microsoft.com/office/drawing/2014/main" id="{F057B101-F8AF-0811-379D-E87292B6E5B8}"/>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6" name="TextBox 5">
            <a:extLst>
              <a:ext uri="{FF2B5EF4-FFF2-40B4-BE49-F238E27FC236}">
                <a16:creationId xmlns:a16="http://schemas.microsoft.com/office/drawing/2014/main" id="{489A121B-FD07-99CD-8272-6CFB0C43DB74}"/>
              </a:ext>
            </a:extLst>
          </p:cNvPr>
          <p:cNvSpPr txBox="1"/>
          <p:nvPr/>
        </p:nvSpPr>
        <p:spPr>
          <a:xfrm>
            <a:off x="6477000" y="381000"/>
            <a:ext cx="4584700" cy="369332"/>
          </a:xfrm>
          <a:prstGeom prst="rect">
            <a:avLst/>
          </a:prstGeom>
          <a:noFill/>
        </p:spPr>
        <p:txBody>
          <a:bodyPr wrap="square">
            <a:spAutoFit/>
          </a:bodyPr>
          <a:lstStyle/>
          <a:p>
            <a:pPr algn="just"/>
            <a:r>
              <a:rPr lang="en-US" b="1" dirty="0">
                <a:latin typeface="Agency FB" panose="020B0503020202020204" pitchFamily="34" charset="0"/>
                <a:ea typeface="Cambria" panose="02040503050406030204" pitchFamily="18" charset="0"/>
              </a:rPr>
              <a:t>A8024 - Product Realization </a:t>
            </a:r>
          </a:p>
        </p:txBody>
      </p:sp>
      <p:pic>
        <p:nvPicPr>
          <p:cNvPr id="7" name="Picture 6">
            <a:extLst>
              <a:ext uri="{FF2B5EF4-FFF2-40B4-BE49-F238E27FC236}">
                <a16:creationId xmlns:a16="http://schemas.microsoft.com/office/drawing/2014/main" id="{AC7BE0C9-F3F0-1285-2F5D-41844D8278E7}"/>
              </a:ext>
            </a:extLst>
          </p:cNvPr>
          <p:cNvPicPr>
            <a:picLocks noChangeAspect="1"/>
          </p:cNvPicPr>
          <p:nvPr/>
        </p:nvPicPr>
        <p:blipFill rotWithShape="1">
          <a:blip r:embed="rId2">
            <a:extLst>
              <a:ext uri="{28A0092B-C50C-407E-A947-70E740481C1C}">
                <a14:useLocalDpi xmlns:a14="http://schemas.microsoft.com/office/drawing/2010/main" val="0"/>
              </a:ext>
            </a:extLst>
          </a:blip>
          <a:srcRect l="23256" r="26615"/>
          <a:stretch/>
        </p:blipFill>
        <p:spPr>
          <a:xfrm>
            <a:off x="1024467" y="1883322"/>
            <a:ext cx="1642533" cy="3072825"/>
          </a:xfrm>
          <a:prstGeom prst="rect">
            <a:avLst/>
          </a:prstGeom>
        </p:spPr>
      </p:pic>
      <p:pic>
        <p:nvPicPr>
          <p:cNvPr id="8" name="Picture 7">
            <a:extLst>
              <a:ext uri="{FF2B5EF4-FFF2-40B4-BE49-F238E27FC236}">
                <a16:creationId xmlns:a16="http://schemas.microsoft.com/office/drawing/2014/main" id="{0B879D95-9ED1-3E52-015F-AC09C2532A26}"/>
              </a:ext>
            </a:extLst>
          </p:cNvPr>
          <p:cNvPicPr>
            <a:picLocks noChangeAspect="1"/>
          </p:cNvPicPr>
          <p:nvPr/>
        </p:nvPicPr>
        <p:blipFill rotWithShape="1">
          <a:blip r:embed="rId2">
            <a:extLst>
              <a:ext uri="{28A0092B-C50C-407E-A947-70E740481C1C}">
                <a14:useLocalDpi xmlns:a14="http://schemas.microsoft.com/office/drawing/2010/main" val="0"/>
              </a:ext>
            </a:extLst>
          </a:blip>
          <a:srcRect l="23256" r="26615"/>
          <a:stretch/>
        </p:blipFill>
        <p:spPr>
          <a:xfrm>
            <a:off x="3750733" y="1891789"/>
            <a:ext cx="1642533" cy="3072825"/>
          </a:xfrm>
          <a:prstGeom prst="rect">
            <a:avLst/>
          </a:prstGeom>
        </p:spPr>
      </p:pic>
      <p:pic>
        <p:nvPicPr>
          <p:cNvPr id="9" name="Picture 8">
            <a:extLst>
              <a:ext uri="{FF2B5EF4-FFF2-40B4-BE49-F238E27FC236}">
                <a16:creationId xmlns:a16="http://schemas.microsoft.com/office/drawing/2014/main" id="{E3C7D5D0-60AB-8409-A3A8-968CEF13B937}"/>
              </a:ext>
            </a:extLst>
          </p:cNvPr>
          <p:cNvPicPr>
            <a:picLocks noChangeAspect="1"/>
          </p:cNvPicPr>
          <p:nvPr/>
        </p:nvPicPr>
        <p:blipFill rotWithShape="1">
          <a:blip r:embed="rId2">
            <a:extLst>
              <a:ext uri="{28A0092B-C50C-407E-A947-70E740481C1C}">
                <a14:useLocalDpi xmlns:a14="http://schemas.microsoft.com/office/drawing/2010/main" val="0"/>
              </a:ext>
            </a:extLst>
          </a:blip>
          <a:srcRect l="23256" r="26615"/>
          <a:stretch/>
        </p:blipFill>
        <p:spPr>
          <a:xfrm>
            <a:off x="6476999" y="1828799"/>
            <a:ext cx="1642533" cy="3072825"/>
          </a:xfrm>
          <a:prstGeom prst="rect">
            <a:avLst/>
          </a:prstGeom>
        </p:spPr>
      </p:pic>
      <p:pic>
        <p:nvPicPr>
          <p:cNvPr id="11" name="Picture 10">
            <a:extLst>
              <a:ext uri="{FF2B5EF4-FFF2-40B4-BE49-F238E27FC236}">
                <a16:creationId xmlns:a16="http://schemas.microsoft.com/office/drawing/2014/main" id="{8018FED1-5869-8F96-96AF-1C7A7DD498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868" y="2345149"/>
            <a:ext cx="1321011" cy="2149614"/>
          </a:xfrm>
          <a:prstGeom prst="rect">
            <a:avLst/>
          </a:prstGeom>
        </p:spPr>
      </p:pic>
      <p:pic>
        <p:nvPicPr>
          <p:cNvPr id="13" name="Picture 12">
            <a:extLst>
              <a:ext uri="{FF2B5EF4-FFF2-40B4-BE49-F238E27FC236}">
                <a16:creationId xmlns:a16="http://schemas.microsoft.com/office/drawing/2014/main" id="{59E70E9B-49F9-B7E1-702E-BFE8710548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4299" y="2345149"/>
            <a:ext cx="1295400" cy="2149614"/>
          </a:xfrm>
          <a:prstGeom prst="rect">
            <a:avLst/>
          </a:prstGeom>
        </p:spPr>
      </p:pic>
      <p:pic>
        <p:nvPicPr>
          <p:cNvPr id="15" name="Picture 14">
            <a:extLst>
              <a:ext uri="{FF2B5EF4-FFF2-40B4-BE49-F238E27FC236}">
                <a16:creationId xmlns:a16="http://schemas.microsoft.com/office/drawing/2014/main" id="{7F6B107B-79E8-9869-CEA0-418ABBB475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9400" y="2290405"/>
            <a:ext cx="1337732" cy="2149614"/>
          </a:xfrm>
          <a:prstGeom prst="rect">
            <a:avLst/>
          </a:prstGeom>
        </p:spPr>
      </p:pic>
    </p:spTree>
    <p:extLst>
      <p:ext uri="{BB962C8B-B14F-4D97-AF65-F5344CB8AC3E}">
        <p14:creationId xmlns:p14="http://schemas.microsoft.com/office/powerpoint/2010/main" val="223379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14</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2" name="TextBox 11"/>
          <p:cNvSpPr txBox="1"/>
          <p:nvPr/>
        </p:nvSpPr>
        <p:spPr>
          <a:xfrm>
            <a:off x="437535" y="990600"/>
            <a:ext cx="8534400" cy="584775"/>
          </a:xfrm>
          <a:prstGeom prst="rect">
            <a:avLst/>
          </a:prstGeom>
          <a:noFill/>
        </p:spPr>
        <p:txBody>
          <a:bodyPr wrap="square" rtlCol="0">
            <a:spAutoFit/>
          </a:bodyPr>
          <a:lstStyle/>
          <a:p>
            <a:r>
              <a:rPr lang="en-IN" sz="3200" b="1" dirty="0">
                <a:solidFill>
                  <a:srgbClr val="FF0000"/>
                </a:solidFill>
                <a:latin typeface="+mj-lt"/>
                <a:ea typeface="Cambria" panose="02040503050406030204" pitchFamily="18" charset="0"/>
              </a:rPr>
              <a:t>2 minutes Video :</a:t>
            </a:r>
            <a:endParaRPr lang="en-US" sz="3200" b="1" dirty="0">
              <a:solidFill>
                <a:srgbClr val="FF0000"/>
              </a:solidFill>
              <a:latin typeface="+mj-lt"/>
              <a:ea typeface="Cambria" panose="02040503050406030204" pitchFamily="18" charset="0"/>
            </a:endParaRPr>
          </a:p>
        </p:txBody>
      </p:sp>
      <p:sp>
        <p:nvSpPr>
          <p:cNvPr id="7" name="TextBox 6"/>
          <p:cNvSpPr txBox="1"/>
          <p:nvPr/>
        </p:nvSpPr>
        <p:spPr>
          <a:xfrm>
            <a:off x="6705600" y="304800"/>
            <a:ext cx="24384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pic>
        <p:nvPicPr>
          <p:cNvPr id="2" name="WhatsApp Video 2024-06-20 at 14.55.46_5c850a74">
            <a:hlinkClick r:id="" action="ppaction://media"/>
            <a:extLst>
              <a:ext uri="{FF2B5EF4-FFF2-40B4-BE49-F238E27FC236}">
                <a16:creationId xmlns:a16="http://schemas.microsoft.com/office/drawing/2014/main" id="{B8C4A3E2-13C9-3F6B-17EB-B0EE43D183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1" y="1575374"/>
            <a:ext cx="3047999" cy="4701721"/>
          </a:xfrm>
          <a:prstGeom prst="rect">
            <a:avLst/>
          </a:prstGeom>
        </p:spPr>
      </p:pic>
    </p:spTree>
    <p:extLst>
      <p:ext uri="{BB962C8B-B14F-4D97-AF65-F5344CB8AC3E}">
        <p14:creationId xmlns:p14="http://schemas.microsoft.com/office/powerpoint/2010/main" val="150241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0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15</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2" name="TextBox 11"/>
          <p:cNvSpPr txBox="1"/>
          <p:nvPr/>
        </p:nvSpPr>
        <p:spPr>
          <a:xfrm>
            <a:off x="457200" y="953744"/>
            <a:ext cx="8534400" cy="584775"/>
          </a:xfrm>
          <a:prstGeom prst="rect">
            <a:avLst/>
          </a:prstGeom>
          <a:noFill/>
        </p:spPr>
        <p:txBody>
          <a:bodyPr wrap="square" rtlCol="0">
            <a:spAutoFit/>
          </a:bodyPr>
          <a:lstStyle/>
          <a:p>
            <a:r>
              <a:rPr lang="en-IN" sz="3200" b="1" dirty="0">
                <a:solidFill>
                  <a:srgbClr val="FF0000"/>
                </a:solidFill>
                <a:latin typeface="+mj-lt"/>
                <a:ea typeface="Cambria" panose="02040503050406030204" pitchFamily="18" charset="0"/>
              </a:rPr>
              <a:t>Conclusion</a:t>
            </a:r>
            <a:r>
              <a:rPr lang="en-IN" sz="3200" b="1" dirty="0">
                <a:solidFill>
                  <a:srgbClr val="FF0000"/>
                </a:solidFill>
                <a:latin typeface="Agency FB" panose="020B0503020202020204" pitchFamily="34" charset="0"/>
                <a:ea typeface="Cambria" panose="02040503050406030204" pitchFamily="18" charset="0"/>
              </a:rPr>
              <a:t> </a:t>
            </a:r>
            <a:r>
              <a:rPr lang="en-IN" sz="3200" b="1" dirty="0">
                <a:solidFill>
                  <a:srgbClr val="FF0000"/>
                </a:solidFill>
                <a:latin typeface="+mj-lt"/>
                <a:ea typeface="Cambria" panose="02040503050406030204" pitchFamily="18" charset="0"/>
              </a:rPr>
              <a:t>:</a:t>
            </a:r>
            <a:endParaRPr lang="en-US" sz="3200" b="1" dirty="0">
              <a:solidFill>
                <a:srgbClr val="FF0000"/>
              </a:solidFill>
              <a:latin typeface="+mj-lt"/>
              <a:ea typeface="Cambria" panose="02040503050406030204" pitchFamily="18" charset="0"/>
            </a:endParaRPr>
          </a:p>
        </p:txBody>
      </p:sp>
      <p:sp>
        <p:nvSpPr>
          <p:cNvPr id="7" name="TextBox 6"/>
          <p:cNvSpPr txBox="1"/>
          <p:nvPr/>
        </p:nvSpPr>
        <p:spPr>
          <a:xfrm>
            <a:off x="6705600" y="304800"/>
            <a:ext cx="24384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sp>
        <p:nvSpPr>
          <p:cNvPr id="3" name="TextBox 2">
            <a:extLst>
              <a:ext uri="{FF2B5EF4-FFF2-40B4-BE49-F238E27FC236}">
                <a16:creationId xmlns:a16="http://schemas.microsoft.com/office/drawing/2014/main" id="{6BF695CA-5FBE-03A0-6433-CF5DA5955C3F}"/>
              </a:ext>
            </a:extLst>
          </p:cNvPr>
          <p:cNvSpPr txBox="1"/>
          <p:nvPr/>
        </p:nvSpPr>
        <p:spPr>
          <a:xfrm>
            <a:off x="437535" y="1818132"/>
            <a:ext cx="8401665" cy="2585323"/>
          </a:xfrm>
          <a:prstGeom prst="rect">
            <a:avLst/>
          </a:prstGeom>
          <a:noFill/>
        </p:spPr>
        <p:txBody>
          <a:bodyPr wrap="square">
            <a:spAutoFit/>
          </a:bodyPr>
          <a:lstStyle/>
          <a:p>
            <a:pPr marL="285750" indent="-285750">
              <a:buFont typeface="Wingdings" panose="05000000000000000000" pitchFamily="2" charset="2"/>
              <a:buChar char="Ø"/>
            </a:pPr>
            <a:r>
              <a:rPr lang="en-US" dirty="0"/>
              <a:t>TOGOTU goes beyond being a tour guide app. It enhances travel by giving quick insights into local areas, real-time updates, secure features, interactive maps, and connecting users with local guides. It ensures safe, informative, and enjoyable journeys for all travelers.</a:t>
            </a:r>
          </a:p>
          <a:p>
            <a:endParaRPr lang="en-US" dirty="0"/>
          </a:p>
          <a:p>
            <a:pPr marL="285750" indent="-285750">
              <a:buFont typeface="Wingdings" panose="05000000000000000000" pitchFamily="2" charset="2"/>
              <a:buChar char="Ø"/>
            </a:pPr>
            <a:r>
              <a:rPr lang="en-US" dirty="0"/>
              <a:t>Our commitment is to transform the TOGOTU App into the ultimate travel companion worldwide. Whether embarking on a solo adventure or a family vacation, our goal is to ignite inspiration and provide invaluable guidance, ensuring each trip becomes a meaningful and unforgettable experience for all travelers.</a:t>
            </a:r>
          </a:p>
        </p:txBody>
      </p:sp>
    </p:spTree>
    <p:extLst>
      <p:ext uri="{BB962C8B-B14F-4D97-AF65-F5344CB8AC3E}">
        <p14:creationId xmlns:p14="http://schemas.microsoft.com/office/powerpoint/2010/main" val="2798345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16</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Electronics and Communication Engineering</a:t>
            </a:r>
          </a:p>
        </p:txBody>
      </p:sp>
      <p:sp>
        <p:nvSpPr>
          <p:cNvPr id="12" name="TextBox 11"/>
          <p:cNvSpPr txBox="1"/>
          <p:nvPr/>
        </p:nvSpPr>
        <p:spPr>
          <a:xfrm>
            <a:off x="304800" y="990600"/>
            <a:ext cx="8534400" cy="4955203"/>
          </a:xfrm>
          <a:prstGeom prst="rect">
            <a:avLst/>
          </a:prstGeom>
          <a:noFill/>
        </p:spPr>
        <p:txBody>
          <a:bodyPr wrap="square" rtlCol="0">
            <a:spAutoFit/>
          </a:bodyPr>
          <a:lstStyle/>
          <a:p>
            <a:r>
              <a:rPr lang="en-IN" sz="3200" b="1" dirty="0">
                <a:solidFill>
                  <a:srgbClr val="FF0000"/>
                </a:solidFill>
                <a:latin typeface="+mj-lt"/>
                <a:ea typeface="Cambria" panose="02040503050406030204" pitchFamily="18" charset="0"/>
              </a:rPr>
              <a:t>References:</a:t>
            </a:r>
            <a:endParaRPr lang="en-IN" b="1" dirty="0">
              <a:solidFill>
                <a:srgbClr val="FF0000"/>
              </a:solidFill>
              <a:latin typeface="+mj-lt"/>
              <a:ea typeface="Cambria" panose="020405030504060302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[1] Maulik, </a:t>
            </a:r>
            <a:r>
              <a:rPr kumimoji="0" lang="en-US" altLang="en-US" b="0" i="0" u="none" strike="noStrike" cap="none" normalizeH="0" baseline="0" dirty="0" err="1">
                <a:ln>
                  <a:noFill/>
                </a:ln>
                <a:solidFill>
                  <a:srgbClr val="222222"/>
                </a:solidFill>
                <a:effectLst/>
                <a:latin typeface="+mj-lt"/>
                <a:ea typeface="Times New Roman" panose="02020603050405020304" pitchFamily="18" charset="0"/>
                <a:cs typeface="Times New Roman" panose="02020603050405020304" pitchFamily="18" charset="0"/>
              </a:rPr>
              <a:t>Baivab</a:t>
            </a: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 et al. "Design and implementation of virtual tour guide app." </a:t>
            </a:r>
            <a:r>
              <a:rPr kumimoji="0" lang="en-US" altLang="en-US" b="0" i="1"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2022 International Conference on Advanced Computing Technologies and Applications (ICACTA)</a:t>
            </a: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 IEEE, 2022.</a:t>
            </a:r>
            <a:endParaRPr kumimoji="0" lang="en-US" altLang="en-US" b="0" i="0" u="none" strike="noStrike" cap="none" normalizeH="0" baseline="0" dirty="0">
              <a:ln>
                <a:noFill/>
              </a:ln>
              <a:solidFill>
                <a:schemeClr val="tx1"/>
              </a:solidFill>
              <a:effectLst/>
              <a:latin typeface="+mj-lt"/>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[2] Lee, Seok Ju, et al. "Autonomous tour guide robot by using ultrasonic range sensors and QR code recognition in indoor environment." </a:t>
            </a:r>
            <a:r>
              <a:rPr kumimoji="0" lang="en-US" altLang="en-US" b="0" i="1"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IEEE International Conference on Electro/Information Technology</a:t>
            </a: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 IEEE, 2014.</a:t>
            </a:r>
            <a:endParaRPr kumimoji="0" lang="en-US" altLang="en-US" b="0" i="0" u="none" strike="noStrike" cap="none" normalizeH="0" baseline="0" dirty="0">
              <a:ln>
                <a:noFill/>
              </a:ln>
              <a:solidFill>
                <a:schemeClr val="tx1"/>
              </a:solidFill>
              <a:effectLst/>
              <a:latin typeface="+mj-lt"/>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[3] Liu, </a:t>
            </a:r>
            <a:r>
              <a:rPr kumimoji="0" lang="en-US" altLang="en-US" b="0" i="0" u="none" strike="noStrike" cap="none" normalizeH="0" baseline="0" dirty="0" err="1">
                <a:ln>
                  <a:noFill/>
                </a:ln>
                <a:solidFill>
                  <a:srgbClr val="222222"/>
                </a:solidFill>
                <a:effectLst/>
                <a:latin typeface="+mj-lt"/>
                <a:ea typeface="Times New Roman" panose="02020603050405020304" pitchFamily="18" charset="0"/>
                <a:cs typeface="Times New Roman" panose="02020603050405020304" pitchFamily="18" charset="0"/>
              </a:rPr>
              <a:t>Yizhen</a:t>
            </a: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 et al. "Design and Implementation of Intelligent Tour Guide Application System." </a:t>
            </a:r>
            <a:r>
              <a:rPr kumimoji="0" lang="en-US" altLang="en-US" b="0" i="1"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2022 IEEE 10th Joint International Information Technology and Artificial Intelligence Conference (ITAIC)</a:t>
            </a: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 Vol. 10. IEEE, 2022.</a:t>
            </a:r>
            <a:endParaRPr kumimoji="0" lang="en-US" altLang="en-US" b="0" i="0" u="none" strike="noStrike" cap="none" normalizeH="0" baseline="0" dirty="0">
              <a:ln>
                <a:noFill/>
              </a:ln>
              <a:solidFill>
                <a:schemeClr val="tx1"/>
              </a:solidFill>
              <a:effectLst/>
              <a:latin typeface="+mj-lt"/>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[4] </a:t>
            </a:r>
            <a:r>
              <a:rPr kumimoji="0" lang="en-US" altLang="en-US" b="0" i="0" u="none" strike="noStrike" cap="none" normalizeH="0" baseline="0" dirty="0" err="1">
                <a:ln>
                  <a:noFill/>
                </a:ln>
                <a:solidFill>
                  <a:srgbClr val="222222"/>
                </a:solidFill>
                <a:effectLst/>
                <a:latin typeface="+mj-lt"/>
                <a:ea typeface="Times New Roman" panose="02020603050405020304" pitchFamily="18" charset="0"/>
                <a:cs typeface="Times New Roman" panose="02020603050405020304" pitchFamily="18" charset="0"/>
              </a:rPr>
              <a:t>Kondlo</a:t>
            </a: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 </a:t>
            </a:r>
            <a:r>
              <a:rPr kumimoji="0" lang="en-US" altLang="en-US" b="0" i="0" u="none" strike="noStrike" cap="none" normalizeH="0" baseline="0" dirty="0" err="1">
                <a:ln>
                  <a:noFill/>
                </a:ln>
                <a:solidFill>
                  <a:srgbClr val="222222"/>
                </a:solidFill>
                <a:effectLst/>
                <a:latin typeface="+mj-lt"/>
                <a:ea typeface="Times New Roman" panose="02020603050405020304" pitchFamily="18" charset="0"/>
                <a:cs typeface="Times New Roman" panose="02020603050405020304" pitchFamily="18" charset="0"/>
              </a:rPr>
              <a:t>Aphile</a:t>
            </a: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 et al. "Self-Guided Virtual Tour Using Augmented Reality." </a:t>
            </a:r>
            <a:r>
              <a:rPr kumimoji="0" lang="en-US" altLang="en-US" b="0" i="1"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2020 ITU  Kaleidoscope: Industry-Driven Digital Transformation (ITU K)</a:t>
            </a: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 IEEE, 2020.</a:t>
            </a:r>
            <a:endParaRPr kumimoji="0" lang="en-US" altLang="en-US" b="0" i="0" u="none" strike="noStrike" cap="none" normalizeH="0" baseline="0" dirty="0">
              <a:ln>
                <a:noFill/>
              </a:ln>
              <a:solidFill>
                <a:schemeClr val="tx1"/>
              </a:solidFill>
              <a:effectLst/>
              <a:latin typeface="+mj-lt"/>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[5] Cui, </a:t>
            </a:r>
            <a:r>
              <a:rPr kumimoji="0" lang="en-US" altLang="en-US" b="0" i="0" u="none" strike="noStrike" cap="none" normalizeH="0" baseline="0" dirty="0" err="1">
                <a:ln>
                  <a:noFill/>
                </a:ln>
                <a:solidFill>
                  <a:srgbClr val="222222"/>
                </a:solidFill>
                <a:effectLst/>
                <a:latin typeface="+mj-lt"/>
                <a:ea typeface="Times New Roman" panose="02020603050405020304" pitchFamily="18" charset="0"/>
                <a:cs typeface="Times New Roman" panose="02020603050405020304" pitchFamily="18" charset="0"/>
              </a:rPr>
              <a:t>Binyue</a:t>
            </a: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 et al. "Smart mobile APP of museum—Investigations and design for local culture protection." </a:t>
            </a:r>
            <a:r>
              <a:rPr kumimoji="0" lang="en-US" altLang="en-US" b="0" i="1"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2017 12th International Conference on Computer Science and Education (ICCSE)</a:t>
            </a:r>
            <a:r>
              <a:rPr kumimoji="0" lang="en-US" altLang="en-US" b="0" i="0" u="none" strike="noStrike" cap="none" normalizeH="0" baseline="0" dirty="0">
                <a:ln>
                  <a:noFill/>
                </a:ln>
                <a:solidFill>
                  <a:srgbClr val="222222"/>
                </a:solidFill>
                <a:effectLst/>
                <a:latin typeface="+mj-lt"/>
                <a:ea typeface="Times New Roman" panose="02020603050405020304" pitchFamily="18" charset="0"/>
                <a:cs typeface="Times New Roman" panose="02020603050405020304" pitchFamily="18" charset="0"/>
              </a:rPr>
              <a:t>. IEEE, 2017.</a:t>
            </a:r>
            <a:endParaRPr kumimoji="0" lang="en-US" altLang="en-US" b="0" i="0" u="none" strike="noStrike" cap="none" normalizeH="0" baseline="0" dirty="0">
              <a:ln>
                <a:noFill/>
              </a:ln>
              <a:solidFill>
                <a:schemeClr val="tx1"/>
              </a:solidFill>
              <a:effectLst/>
              <a:latin typeface="+mj-lt"/>
              <a:cs typeface="Times New Roman" panose="02020603050405020304" pitchFamily="18" charset="0"/>
            </a:endParaRPr>
          </a:p>
          <a:p>
            <a:endParaRPr lang="en-US" sz="3200" b="1" dirty="0">
              <a:solidFill>
                <a:srgbClr val="3E30FA"/>
              </a:solidFill>
              <a:latin typeface="Agency FB" panose="020B0503020202020204" pitchFamily="34" charset="0"/>
              <a:ea typeface="Cambria" panose="02040503050406030204" pitchFamily="18" charset="0"/>
            </a:endParaRPr>
          </a:p>
        </p:txBody>
      </p:sp>
      <p:sp>
        <p:nvSpPr>
          <p:cNvPr id="7" name="TextBox 6"/>
          <p:cNvSpPr txBox="1"/>
          <p:nvPr/>
        </p:nvSpPr>
        <p:spPr>
          <a:xfrm>
            <a:off x="6705600" y="304800"/>
            <a:ext cx="24384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spTree>
    <p:extLst>
      <p:ext uri="{BB962C8B-B14F-4D97-AF65-F5344CB8AC3E}">
        <p14:creationId xmlns:p14="http://schemas.microsoft.com/office/powerpoint/2010/main" val="334678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17</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2" name="TextBox 11"/>
          <p:cNvSpPr txBox="1"/>
          <p:nvPr/>
        </p:nvSpPr>
        <p:spPr>
          <a:xfrm>
            <a:off x="2133600" y="3136612"/>
            <a:ext cx="4572000" cy="584775"/>
          </a:xfrm>
          <a:prstGeom prst="rect">
            <a:avLst/>
          </a:prstGeom>
          <a:noFill/>
        </p:spPr>
        <p:txBody>
          <a:bodyPr wrap="square" rtlCol="0">
            <a:spAutoFit/>
          </a:bodyPr>
          <a:lstStyle/>
          <a:p>
            <a:r>
              <a:rPr lang="en-IN" sz="3200" b="1" dirty="0">
                <a:solidFill>
                  <a:srgbClr val="FF0000"/>
                </a:solidFill>
                <a:latin typeface="Agency FB" panose="020B0503020202020204" pitchFamily="34" charset="0"/>
                <a:ea typeface="Cambria" panose="02040503050406030204" pitchFamily="18" charset="0"/>
              </a:rPr>
              <a:t>Any Questions/Discussions ???</a:t>
            </a:r>
            <a:endParaRPr lang="en-US" sz="3200" b="1" dirty="0">
              <a:solidFill>
                <a:srgbClr val="FF0000"/>
              </a:solidFill>
              <a:latin typeface="Agency FB" panose="020B0503020202020204" pitchFamily="34" charset="0"/>
              <a:ea typeface="Cambria" panose="02040503050406030204" pitchFamily="18" charset="0"/>
            </a:endParaRPr>
          </a:p>
        </p:txBody>
      </p:sp>
      <p:sp>
        <p:nvSpPr>
          <p:cNvPr id="7" name="TextBox 6"/>
          <p:cNvSpPr txBox="1"/>
          <p:nvPr/>
        </p:nvSpPr>
        <p:spPr>
          <a:xfrm>
            <a:off x="6705600" y="304800"/>
            <a:ext cx="24384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spTree>
    <p:extLst>
      <p:ext uri="{BB962C8B-B14F-4D97-AF65-F5344CB8AC3E}">
        <p14:creationId xmlns:p14="http://schemas.microsoft.com/office/powerpoint/2010/main" val="599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18</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2" name="TextBox 11"/>
          <p:cNvSpPr txBox="1"/>
          <p:nvPr/>
        </p:nvSpPr>
        <p:spPr>
          <a:xfrm>
            <a:off x="3429000" y="3381656"/>
            <a:ext cx="2590800" cy="707886"/>
          </a:xfrm>
          <a:prstGeom prst="rect">
            <a:avLst/>
          </a:prstGeom>
          <a:noFill/>
        </p:spPr>
        <p:txBody>
          <a:bodyPr wrap="square" rtlCol="0">
            <a:spAutoFit/>
          </a:bodyPr>
          <a:lstStyle/>
          <a:p>
            <a:r>
              <a:rPr lang="en-IN" sz="4000" b="1" dirty="0">
                <a:solidFill>
                  <a:srgbClr val="3E30FA"/>
                </a:solidFill>
                <a:latin typeface="Agency FB" panose="020B0503020202020204" pitchFamily="34" charset="0"/>
                <a:ea typeface="Cambria" panose="02040503050406030204" pitchFamily="18" charset="0"/>
              </a:rPr>
              <a:t>Thank You !!!</a:t>
            </a:r>
            <a:endParaRPr lang="en-US" sz="4000" b="1" dirty="0">
              <a:solidFill>
                <a:srgbClr val="3E30FA"/>
              </a:solidFill>
              <a:latin typeface="Agency FB" panose="020B0503020202020204" pitchFamily="34" charset="0"/>
              <a:ea typeface="Cambria" panose="02040503050406030204" pitchFamily="18" charset="0"/>
            </a:endParaRPr>
          </a:p>
        </p:txBody>
      </p:sp>
      <p:sp>
        <p:nvSpPr>
          <p:cNvPr id="7" name="TextBox 6"/>
          <p:cNvSpPr txBox="1"/>
          <p:nvPr/>
        </p:nvSpPr>
        <p:spPr>
          <a:xfrm>
            <a:off x="6705600" y="304800"/>
            <a:ext cx="24384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spTree>
    <p:extLst>
      <p:ext uri="{BB962C8B-B14F-4D97-AF65-F5344CB8AC3E}">
        <p14:creationId xmlns:p14="http://schemas.microsoft.com/office/powerpoint/2010/main" val="31880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6629400" y="304800"/>
            <a:ext cx="25146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sp>
        <p:nvSpPr>
          <p:cNvPr id="9" name="Date Placeholder 8"/>
          <p:cNvSpPr>
            <a:spLocks noGrp="1"/>
          </p:cNvSpPr>
          <p:nvPr>
            <p:ph type="dt" sz="half" idx="10"/>
          </p:nvPr>
        </p:nvSpPr>
        <p:spPr>
          <a:xfrm>
            <a:off x="457200" y="6492875"/>
            <a:ext cx="1066800" cy="365125"/>
          </a:xfrm>
        </p:spPr>
        <p:txBody>
          <a:bodyPr/>
          <a:lstStyle/>
          <a:p>
            <a:fld id="{0067AC01-0329-4793-B767-1346A7951AC2}" type="datetime1">
              <a:rPr lang="en-US" b="1" smtClean="0">
                <a:solidFill>
                  <a:schemeClr val="tx1"/>
                </a:solidFill>
                <a:latin typeface="Agency FB" panose="020B0503020202020204" pitchFamily="34" charset="0"/>
                <a:ea typeface="Cambria" panose="02040503050406030204" pitchFamily="18" charset="0"/>
              </a:r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2</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2" name="TextBox 11"/>
          <p:cNvSpPr txBox="1"/>
          <p:nvPr/>
        </p:nvSpPr>
        <p:spPr>
          <a:xfrm>
            <a:off x="437535" y="990600"/>
            <a:ext cx="8534400" cy="4008790"/>
          </a:xfrm>
          <a:prstGeom prst="rect">
            <a:avLst/>
          </a:prstGeom>
          <a:noFill/>
        </p:spPr>
        <p:txBody>
          <a:bodyPr wrap="square" rtlCol="0">
            <a:spAutoFit/>
          </a:bodyPr>
          <a:lstStyle/>
          <a:p>
            <a:r>
              <a:rPr lang="en-IN" sz="3200" b="1" dirty="0">
                <a:solidFill>
                  <a:srgbClr val="FF0000"/>
                </a:solidFill>
                <a:latin typeface="+mj-lt"/>
                <a:ea typeface="Cambria" panose="02040503050406030204" pitchFamily="18" charset="0"/>
              </a:rPr>
              <a:t>Outline:</a:t>
            </a:r>
            <a:endParaRPr lang="en-US" sz="3200" b="1" dirty="0">
              <a:solidFill>
                <a:srgbClr val="FF0000"/>
              </a:solidFill>
              <a:latin typeface="+mj-lt"/>
              <a:ea typeface="Cambria" panose="02040503050406030204" pitchFamily="18" charset="0"/>
            </a:endParaRPr>
          </a:p>
          <a:p>
            <a:pPr marL="342900" lvl="0" indent="-342900" algn="just">
              <a:spcBef>
                <a:spcPts val="300"/>
              </a:spcBef>
              <a:spcAft>
                <a:spcPts val="300"/>
              </a:spcAft>
              <a:buSzPct val="85000"/>
              <a:buFont typeface="Arial" pitchFamily="34" charset="0"/>
              <a:buChar char="•"/>
              <a:defRPr/>
            </a:pPr>
            <a:r>
              <a:rPr lang="en-IN" altLang="zh-TW" sz="2000" dirty="0">
                <a:ea typeface="Cambria" panose="02040503050406030204" pitchFamily="18" charset="0"/>
              </a:rPr>
              <a:t>Introduction </a:t>
            </a:r>
          </a:p>
          <a:p>
            <a:pPr marL="342900" lvl="0" indent="-342900" algn="just">
              <a:spcBef>
                <a:spcPts val="300"/>
              </a:spcBef>
              <a:spcAft>
                <a:spcPts val="300"/>
              </a:spcAft>
              <a:buSzPct val="85000"/>
              <a:buFont typeface="Arial" pitchFamily="34" charset="0"/>
              <a:buChar char="•"/>
              <a:defRPr/>
            </a:pPr>
            <a:r>
              <a:rPr lang="en-IN" altLang="zh-TW" sz="2000" dirty="0">
                <a:ea typeface="Cambria" panose="02040503050406030204" pitchFamily="18" charset="0"/>
              </a:rPr>
              <a:t>Need statement and Community Partner details</a:t>
            </a:r>
          </a:p>
          <a:p>
            <a:pPr marL="342900" lvl="0" indent="-342900" algn="just">
              <a:spcBef>
                <a:spcPts val="300"/>
              </a:spcBef>
              <a:spcAft>
                <a:spcPts val="300"/>
              </a:spcAft>
              <a:buSzPct val="85000"/>
              <a:buFont typeface="Arial" pitchFamily="34" charset="0"/>
              <a:buChar char="•"/>
              <a:defRPr/>
            </a:pPr>
            <a:r>
              <a:rPr lang="en-US" altLang="zh-TW" sz="2000" dirty="0">
                <a:ea typeface="Cambria" panose="02040503050406030204" pitchFamily="18" charset="0"/>
              </a:rPr>
              <a:t>Components Used </a:t>
            </a:r>
          </a:p>
          <a:p>
            <a:pPr marL="342900" lvl="0" indent="-342900" algn="just">
              <a:spcBef>
                <a:spcPts val="300"/>
              </a:spcBef>
              <a:spcAft>
                <a:spcPts val="300"/>
              </a:spcAft>
              <a:buSzPct val="85000"/>
              <a:buFont typeface="Arial" pitchFamily="34" charset="0"/>
              <a:buChar char="•"/>
              <a:defRPr/>
            </a:pPr>
            <a:r>
              <a:rPr lang="en-US" altLang="zh-TW" sz="2000" dirty="0">
                <a:ea typeface="Cambria" panose="02040503050406030204" pitchFamily="18" charset="0"/>
              </a:rPr>
              <a:t>Conceptualization </a:t>
            </a:r>
          </a:p>
          <a:p>
            <a:pPr marL="342900" lvl="0" indent="-342900" algn="just">
              <a:spcBef>
                <a:spcPts val="300"/>
              </a:spcBef>
              <a:spcAft>
                <a:spcPts val="300"/>
              </a:spcAft>
              <a:buSzPct val="85000"/>
              <a:buFont typeface="Arial" pitchFamily="34" charset="0"/>
              <a:buChar char="•"/>
              <a:defRPr/>
            </a:pPr>
            <a:r>
              <a:rPr lang="en-US" altLang="zh-TW" sz="2000" dirty="0">
                <a:ea typeface="Cambria" panose="02040503050406030204" pitchFamily="18" charset="0"/>
              </a:rPr>
              <a:t>Construction and working of Product</a:t>
            </a:r>
          </a:p>
          <a:p>
            <a:pPr marL="342900" lvl="0" indent="-342900" algn="just">
              <a:spcBef>
                <a:spcPts val="300"/>
              </a:spcBef>
              <a:spcAft>
                <a:spcPts val="300"/>
              </a:spcAft>
              <a:buSzPct val="85000"/>
              <a:buFont typeface="Arial" pitchFamily="34" charset="0"/>
              <a:buChar char="•"/>
              <a:defRPr/>
            </a:pPr>
            <a:r>
              <a:rPr lang="en-US" altLang="zh-TW" sz="2000" dirty="0">
                <a:ea typeface="Cambria" panose="02040503050406030204" pitchFamily="18" charset="0"/>
              </a:rPr>
              <a:t>Picture of the Product</a:t>
            </a:r>
          </a:p>
          <a:p>
            <a:pPr marL="342900" lvl="0" indent="-342900" algn="just">
              <a:spcBef>
                <a:spcPts val="300"/>
              </a:spcBef>
              <a:spcAft>
                <a:spcPts val="300"/>
              </a:spcAft>
              <a:buSzPct val="85000"/>
              <a:buFont typeface="Arial" pitchFamily="34" charset="0"/>
              <a:buChar char="•"/>
              <a:defRPr/>
            </a:pPr>
            <a:r>
              <a:rPr lang="en-US" altLang="zh-TW" sz="2000" dirty="0">
                <a:ea typeface="Cambria" panose="02040503050406030204" pitchFamily="18" charset="0"/>
              </a:rPr>
              <a:t>Video link </a:t>
            </a:r>
          </a:p>
          <a:p>
            <a:pPr marL="342900" lvl="0" indent="-342900" algn="just">
              <a:spcBef>
                <a:spcPts val="300"/>
              </a:spcBef>
              <a:spcAft>
                <a:spcPts val="300"/>
              </a:spcAft>
              <a:buSzPct val="85000"/>
              <a:buFont typeface="Arial" pitchFamily="34" charset="0"/>
              <a:buChar char="•"/>
              <a:defRPr/>
            </a:pPr>
            <a:r>
              <a:rPr lang="en-US" altLang="zh-TW" sz="2000" dirty="0">
                <a:ea typeface="Cambria" panose="02040503050406030204" pitchFamily="18" charset="0"/>
              </a:rPr>
              <a:t>Conclusion</a:t>
            </a:r>
          </a:p>
          <a:p>
            <a:pPr marL="342900" lvl="0" indent="-342900" algn="just">
              <a:spcBef>
                <a:spcPts val="300"/>
              </a:spcBef>
              <a:spcAft>
                <a:spcPts val="300"/>
              </a:spcAft>
              <a:buSzPct val="85000"/>
              <a:buFont typeface="Arial" pitchFamily="34" charset="0"/>
              <a:buChar char="•"/>
              <a:defRPr/>
            </a:pPr>
            <a:r>
              <a:rPr lang="en-US" altLang="zh-TW" sz="2000" dirty="0">
                <a:ea typeface="Cambria" panose="02040503050406030204" pitchFamily="18" charset="0"/>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6705600" y="304800"/>
            <a:ext cx="24384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3</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2" name="TextBox 11"/>
          <p:cNvSpPr txBox="1"/>
          <p:nvPr/>
        </p:nvSpPr>
        <p:spPr>
          <a:xfrm>
            <a:off x="533400" y="992288"/>
            <a:ext cx="8534400" cy="584775"/>
          </a:xfrm>
          <a:prstGeom prst="rect">
            <a:avLst/>
          </a:prstGeom>
          <a:noFill/>
        </p:spPr>
        <p:txBody>
          <a:bodyPr wrap="square" rtlCol="0">
            <a:spAutoFit/>
          </a:bodyPr>
          <a:lstStyle/>
          <a:p>
            <a:r>
              <a:rPr lang="en-IN" sz="3200" b="1" dirty="0">
                <a:solidFill>
                  <a:srgbClr val="FF0000"/>
                </a:solidFill>
                <a:latin typeface="+mj-lt"/>
                <a:ea typeface="Cambria" panose="02040503050406030204" pitchFamily="18" charset="0"/>
              </a:rPr>
              <a:t>Introduction:</a:t>
            </a:r>
            <a:endParaRPr lang="en-US" sz="3200" b="1" dirty="0">
              <a:solidFill>
                <a:srgbClr val="FF0000"/>
              </a:solidFill>
              <a:latin typeface="+mj-lt"/>
              <a:ea typeface="Cambria" panose="02040503050406030204" pitchFamily="18" charset="0"/>
            </a:endParaRPr>
          </a:p>
        </p:txBody>
      </p:sp>
      <p:sp>
        <p:nvSpPr>
          <p:cNvPr id="3" name="TextBox 2">
            <a:extLst>
              <a:ext uri="{FF2B5EF4-FFF2-40B4-BE49-F238E27FC236}">
                <a16:creationId xmlns:a16="http://schemas.microsoft.com/office/drawing/2014/main" id="{B272813C-174F-3467-60AF-44CEF7DC247D}"/>
              </a:ext>
            </a:extLst>
          </p:cNvPr>
          <p:cNvSpPr txBox="1"/>
          <p:nvPr/>
        </p:nvSpPr>
        <p:spPr>
          <a:xfrm>
            <a:off x="533400" y="1577063"/>
            <a:ext cx="4584700" cy="4401205"/>
          </a:xfrm>
          <a:prstGeom prst="rect">
            <a:avLst/>
          </a:prstGeom>
          <a:noFill/>
        </p:spPr>
        <p:txBody>
          <a:bodyPr wrap="square">
            <a:spAutoFit/>
          </a:bodyPr>
          <a:lstStyle/>
          <a:p>
            <a:pPr marL="285750" lvl="0" indent="-285750" algn="just">
              <a:spcBef>
                <a:spcPts val="300"/>
              </a:spcBef>
              <a:spcAft>
                <a:spcPts val="300"/>
              </a:spcAft>
              <a:buSzPct val="85000"/>
              <a:buFont typeface="Wingdings" panose="05000000000000000000" pitchFamily="2" charset="2"/>
              <a:buChar char="Ø"/>
              <a:defRPr/>
            </a:pPr>
            <a:r>
              <a:rPr lang="en-US" altLang="zh-TW" dirty="0">
                <a:ea typeface="Calibri" panose="020F0502020204030204" pitchFamily="34" charset="0"/>
                <a:cs typeface="Calibri" panose="020F0502020204030204" pitchFamily="34" charset="0"/>
              </a:rPr>
              <a:t>Tourism is travel for pleasure or business; it brings significant economic potential to destinations looking to develop their tourism industry, including employment opportunities, tax revenue, and currency exchange benefits</a:t>
            </a:r>
            <a:r>
              <a:rPr lang="en-US" altLang="zh-TW" dirty="0">
                <a:ea typeface="Cambria" panose="02040503050406030204" pitchFamily="18" charset="0"/>
              </a:rPr>
              <a:t>.</a:t>
            </a:r>
            <a:endParaRPr lang="en-US" altLang="zh-TW" dirty="0">
              <a:latin typeface="Agency FB" panose="020B0503020202020204" pitchFamily="34" charset="0"/>
              <a:ea typeface="Cambria" panose="02040503050406030204" pitchFamily="18" charset="0"/>
            </a:endParaRPr>
          </a:p>
          <a:p>
            <a:pPr marL="285750" lvl="0" indent="-285750" algn="just">
              <a:spcBef>
                <a:spcPts val="300"/>
              </a:spcBef>
              <a:spcAft>
                <a:spcPts val="300"/>
              </a:spcAft>
              <a:buSzPct val="85000"/>
              <a:buFont typeface="Wingdings" panose="05000000000000000000" pitchFamily="2" charset="2"/>
              <a:buChar char="Ø"/>
              <a:defRPr/>
            </a:pPr>
            <a:r>
              <a:rPr lang="en-US" altLang="zh-TW" sz="1800" dirty="0">
                <a:ea typeface="Cambria" panose="02040503050406030204" pitchFamily="18" charset="0"/>
              </a:rPr>
              <a:t>Tourism, whether for fun or business, can greatly benefit a destination's economy by creating jobs, generating tax income, and boosting foreign exchange</a:t>
            </a:r>
            <a:r>
              <a:rPr lang="en-US" altLang="zh-TW" sz="1800" dirty="0">
                <a:latin typeface="Agency FB" panose="020B0503020202020204" pitchFamily="34" charset="0"/>
                <a:ea typeface="Cambria" panose="02040503050406030204" pitchFamily="18" charset="0"/>
              </a:rPr>
              <a:t>.</a:t>
            </a:r>
          </a:p>
          <a:p>
            <a:pPr marL="285750" lvl="0" indent="-285750" algn="just">
              <a:spcBef>
                <a:spcPts val="300"/>
              </a:spcBef>
              <a:spcAft>
                <a:spcPts val="300"/>
              </a:spcAft>
              <a:buSzPct val="85000"/>
              <a:buFont typeface="Wingdings" panose="05000000000000000000" pitchFamily="2" charset="2"/>
              <a:buChar char="Ø"/>
              <a:defRPr/>
            </a:pPr>
            <a:r>
              <a:rPr lang="en-US" altLang="zh-TW" sz="1800" dirty="0">
                <a:ea typeface="Cambria" panose="02040503050406030204" pitchFamily="18" charset="0"/>
              </a:rPr>
              <a:t>Tourism drives infrastructure improvements, enhancing transportation, public services, and amenities, benefiting both visitors and local communities, and attracting further investment.</a:t>
            </a:r>
          </a:p>
        </p:txBody>
      </p:sp>
      <p:pic>
        <p:nvPicPr>
          <p:cNvPr id="6" name="Picture 5">
            <a:extLst>
              <a:ext uri="{FF2B5EF4-FFF2-40B4-BE49-F238E27FC236}">
                <a16:creationId xmlns:a16="http://schemas.microsoft.com/office/drawing/2014/main" id="{9A5530EF-AC56-6D02-7645-ADC62BCED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225" y="1163254"/>
            <a:ext cx="2619375" cy="2095500"/>
          </a:xfrm>
          <a:prstGeom prst="rect">
            <a:avLst/>
          </a:prstGeom>
        </p:spPr>
      </p:pic>
      <p:pic>
        <p:nvPicPr>
          <p:cNvPr id="8" name="Picture 7">
            <a:extLst>
              <a:ext uri="{FF2B5EF4-FFF2-40B4-BE49-F238E27FC236}">
                <a16:creationId xmlns:a16="http://schemas.microsoft.com/office/drawing/2014/main" id="{3C5E1356-2CEB-EE46-5D4E-BD0A03F12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225" y="3894383"/>
            <a:ext cx="2790825" cy="2095500"/>
          </a:xfrm>
          <a:prstGeom prst="rect">
            <a:avLst/>
          </a:prstGeom>
        </p:spPr>
      </p:pic>
    </p:spTree>
    <p:extLst>
      <p:ext uri="{BB962C8B-B14F-4D97-AF65-F5344CB8AC3E}">
        <p14:creationId xmlns:p14="http://schemas.microsoft.com/office/powerpoint/2010/main" val="781093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FC7E32-251E-94EE-EF0C-180ACACBCFEC}"/>
              </a:ext>
            </a:extLst>
          </p:cNvPr>
          <p:cNvSpPr>
            <a:spLocks noGrp="1"/>
          </p:cNvSpPr>
          <p:nvPr>
            <p:ph type="dt" sz="half" idx="10"/>
          </p:nvPr>
        </p:nvSpPr>
        <p:spPr/>
        <p:txBody>
          <a:bodyPr/>
          <a:lstStyle/>
          <a:p>
            <a:fld id="{80A05FB4-EA15-451F-911D-9FF17FD15C7D}" type="datetime1">
              <a:rPr lang="en-US" smtClean="0"/>
              <a:pPr/>
              <a:t>7/5/2024</a:t>
            </a:fld>
            <a:endParaRPr lang="en-US"/>
          </a:p>
        </p:txBody>
      </p:sp>
      <p:sp>
        <p:nvSpPr>
          <p:cNvPr id="3" name="Footer Placeholder 2">
            <a:extLst>
              <a:ext uri="{FF2B5EF4-FFF2-40B4-BE49-F238E27FC236}">
                <a16:creationId xmlns:a16="http://schemas.microsoft.com/office/drawing/2014/main" id="{39B15BA9-39A4-2B0A-DB27-B66F473797CA}"/>
              </a:ext>
            </a:extLst>
          </p:cNvPr>
          <p:cNvSpPr>
            <a:spLocks noGrp="1"/>
          </p:cNvSpPr>
          <p:nvPr>
            <p:ph type="ftr" sz="quarter" idx="11"/>
          </p:nvPr>
        </p:nvSpPr>
        <p:spPr/>
        <p:txBody>
          <a:bodyPr/>
          <a:lstStyle/>
          <a:p>
            <a:r>
              <a:rPr lang="en-US" b="1" dirty="0">
                <a:solidFill>
                  <a:schemeClr val="tx1"/>
                </a:solidFill>
                <a:latin typeface="Agency FB" panose="020B0503020202020204" pitchFamily="34" charset="0"/>
              </a:rPr>
              <a:t>Dept. of CSE(AI&amp;ML)</a:t>
            </a:r>
          </a:p>
          <a:p>
            <a:endParaRPr lang="en-US" dirty="0"/>
          </a:p>
        </p:txBody>
      </p:sp>
      <p:sp>
        <p:nvSpPr>
          <p:cNvPr id="4" name="Slide Number Placeholder 3">
            <a:extLst>
              <a:ext uri="{FF2B5EF4-FFF2-40B4-BE49-F238E27FC236}">
                <a16:creationId xmlns:a16="http://schemas.microsoft.com/office/drawing/2014/main" id="{D92C8C76-F221-3876-F39C-3C2EA37559BC}"/>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6" name="TextBox 5">
            <a:extLst>
              <a:ext uri="{FF2B5EF4-FFF2-40B4-BE49-F238E27FC236}">
                <a16:creationId xmlns:a16="http://schemas.microsoft.com/office/drawing/2014/main" id="{A6F94875-3906-DCB4-CBCC-06E35E070EC3}"/>
              </a:ext>
            </a:extLst>
          </p:cNvPr>
          <p:cNvSpPr txBox="1"/>
          <p:nvPr/>
        </p:nvSpPr>
        <p:spPr>
          <a:xfrm>
            <a:off x="228600" y="1076785"/>
            <a:ext cx="5257800" cy="461665"/>
          </a:xfrm>
          <a:prstGeom prst="rect">
            <a:avLst/>
          </a:prstGeom>
          <a:noFill/>
        </p:spPr>
        <p:txBody>
          <a:bodyPr wrap="square">
            <a:spAutoFit/>
          </a:bodyPr>
          <a:lstStyle/>
          <a:p>
            <a:r>
              <a:rPr lang="en-US" sz="2400" b="1" dirty="0">
                <a:latin typeface="+mj-lt"/>
                <a:ea typeface="Cambria" panose="02040503050406030204" pitchFamily="18" charset="0"/>
              </a:rPr>
              <a:t>Factors that Motivate People to Travel</a:t>
            </a:r>
          </a:p>
        </p:txBody>
      </p:sp>
      <p:sp>
        <p:nvSpPr>
          <p:cNvPr id="8" name="TextBox 7">
            <a:extLst>
              <a:ext uri="{FF2B5EF4-FFF2-40B4-BE49-F238E27FC236}">
                <a16:creationId xmlns:a16="http://schemas.microsoft.com/office/drawing/2014/main" id="{C2C96A0A-D66A-D99C-4066-4F798A194554}"/>
              </a:ext>
            </a:extLst>
          </p:cNvPr>
          <p:cNvSpPr txBox="1"/>
          <p:nvPr/>
        </p:nvSpPr>
        <p:spPr>
          <a:xfrm>
            <a:off x="457200" y="1672398"/>
            <a:ext cx="7391400" cy="3554819"/>
          </a:xfrm>
          <a:prstGeom prst="rect">
            <a:avLst/>
          </a:prstGeom>
          <a:noFill/>
        </p:spPr>
        <p:txBody>
          <a:bodyPr wrap="square">
            <a:spAutoFit/>
          </a:bodyPr>
          <a:lstStyle/>
          <a:p>
            <a:pPr marL="285750" lvl="0" indent="-285750" algn="just">
              <a:spcBef>
                <a:spcPts val="300"/>
              </a:spcBef>
              <a:spcAft>
                <a:spcPts val="300"/>
              </a:spcAft>
              <a:buSzPct val="85000"/>
              <a:buFont typeface="Wingdings" panose="05000000000000000000" pitchFamily="2" charset="2"/>
              <a:buChar char="Ø"/>
              <a:defRPr/>
            </a:pPr>
            <a:r>
              <a:rPr lang="en-US" altLang="zh-TW" dirty="0">
                <a:ea typeface="Cambria" panose="02040503050406030204" pitchFamily="18" charset="0"/>
              </a:rPr>
              <a:t>To spend holidays leisurely</a:t>
            </a:r>
          </a:p>
          <a:p>
            <a:pPr marL="285750" lvl="0" indent="-285750" algn="just">
              <a:spcBef>
                <a:spcPts val="300"/>
              </a:spcBef>
              <a:spcAft>
                <a:spcPts val="300"/>
              </a:spcAft>
              <a:buSzPct val="85000"/>
              <a:buFont typeface="Wingdings" panose="05000000000000000000" pitchFamily="2" charset="2"/>
              <a:buChar char="Ø"/>
              <a:defRPr/>
            </a:pPr>
            <a:r>
              <a:rPr lang="en-US" altLang="zh-TW" dirty="0">
                <a:ea typeface="Cambria" panose="02040503050406030204" pitchFamily="18" charset="0"/>
              </a:rPr>
              <a:t>To visit friends and relatives</a:t>
            </a:r>
          </a:p>
          <a:p>
            <a:pPr marL="285750" lvl="0" indent="-285750" algn="just">
              <a:spcBef>
                <a:spcPts val="300"/>
              </a:spcBef>
              <a:spcAft>
                <a:spcPts val="300"/>
              </a:spcAft>
              <a:buSzPct val="85000"/>
              <a:buFont typeface="Wingdings" panose="05000000000000000000" pitchFamily="2" charset="2"/>
              <a:buChar char="Ø"/>
              <a:defRPr/>
            </a:pPr>
            <a:r>
              <a:rPr lang="en-US" altLang="zh-TW" dirty="0">
                <a:ea typeface="Cambria" panose="02040503050406030204" pitchFamily="18" charset="0"/>
              </a:rPr>
              <a:t>To attend business and professional engagements</a:t>
            </a:r>
          </a:p>
          <a:p>
            <a:pPr marL="285750" lvl="0" indent="-285750" algn="just">
              <a:spcBef>
                <a:spcPts val="300"/>
              </a:spcBef>
              <a:spcAft>
                <a:spcPts val="300"/>
              </a:spcAft>
              <a:buSzPct val="85000"/>
              <a:buFont typeface="Wingdings" panose="05000000000000000000" pitchFamily="2" charset="2"/>
              <a:buChar char="Ø"/>
              <a:defRPr/>
            </a:pPr>
            <a:r>
              <a:rPr lang="en-US" altLang="zh-TW" dirty="0">
                <a:ea typeface="Cambria" panose="02040503050406030204" pitchFamily="18" charset="0"/>
              </a:rPr>
              <a:t>To get health treatment</a:t>
            </a:r>
          </a:p>
          <a:p>
            <a:pPr marL="285750" lvl="0" indent="-285750" algn="just">
              <a:spcBef>
                <a:spcPts val="300"/>
              </a:spcBef>
              <a:spcAft>
                <a:spcPts val="300"/>
              </a:spcAft>
              <a:buSzPct val="85000"/>
              <a:buFont typeface="Wingdings" panose="05000000000000000000" pitchFamily="2" charset="2"/>
              <a:buChar char="Ø"/>
              <a:defRPr/>
            </a:pPr>
            <a:r>
              <a:rPr lang="en-US" altLang="zh-TW" dirty="0">
                <a:ea typeface="Cambria" panose="02040503050406030204" pitchFamily="18" charset="0"/>
              </a:rPr>
              <a:t>To undertake religious pilgrimages</a:t>
            </a:r>
          </a:p>
          <a:p>
            <a:pPr marL="285750" lvl="0" indent="-285750" algn="just">
              <a:spcBef>
                <a:spcPts val="300"/>
              </a:spcBef>
              <a:spcAft>
                <a:spcPts val="300"/>
              </a:spcAft>
              <a:buSzPct val="85000"/>
              <a:buFont typeface="Wingdings" panose="05000000000000000000" pitchFamily="2" charset="2"/>
              <a:buChar char="Ø"/>
              <a:defRPr/>
            </a:pPr>
            <a:r>
              <a:rPr lang="en-US" altLang="zh-TW" dirty="0">
                <a:ea typeface="Cambria" panose="02040503050406030204" pitchFamily="18" charset="0"/>
              </a:rPr>
              <a:t>To seek adventure and exploration</a:t>
            </a:r>
          </a:p>
          <a:p>
            <a:pPr marL="285750" lvl="0" indent="-285750" algn="just">
              <a:spcBef>
                <a:spcPts val="300"/>
              </a:spcBef>
              <a:spcAft>
                <a:spcPts val="300"/>
              </a:spcAft>
              <a:buSzPct val="85000"/>
              <a:buFont typeface="Wingdings" panose="05000000000000000000" pitchFamily="2" charset="2"/>
              <a:buChar char="Ø"/>
              <a:defRPr/>
            </a:pPr>
            <a:r>
              <a:rPr lang="en-US" altLang="zh-TW" dirty="0">
                <a:ea typeface="Cambria" panose="02040503050406030204" pitchFamily="18" charset="0"/>
              </a:rPr>
              <a:t>To delve into cultural and historical interests</a:t>
            </a:r>
          </a:p>
          <a:p>
            <a:pPr marL="285750" lvl="0" indent="-285750" algn="just">
              <a:spcBef>
                <a:spcPts val="300"/>
              </a:spcBef>
              <a:spcAft>
                <a:spcPts val="300"/>
              </a:spcAft>
              <a:buSzPct val="85000"/>
              <a:buFont typeface="Wingdings" panose="05000000000000000000" pitchFamily="2" charset="2"/>
              <a:buChar char="Ø"/>
              <a:defRPr/>
            </a:pPr>
            <a:r>
              <a:rPr lang="en-US" altLang="zh-TW" dirty="0">
                <a:ea typeface="Cambria" panose="02040503050406030204" pitchFamily="18" charset="0"/>
              </a:rPr>
              <a:t>To indulge in culinary experiences</a:t>
            </a:r>
          </a:p>
          <a:p>
            <a:pPr marL="285750" lvl="0" indent="-285750" algn="just">
              <a:spcBef>
                <a:spcPts val="300"/>
              </a:spcBef>
              <a:spcAft>
                <a:spcPts val="300"/>
              </a:spcAft>
              <a:buSzPct val="85000"/>
              <a:buFont typeface="Wingdings" panose="05000000000000000000" pitchFamily="2" charset="2"/>
              <a:buChar char="Ø"/>
              <a:defRPr/>
            </a:pPr>
            <a:r>
              <a:rPr lang="en-US" altLang="zh-TW" dirty="0">
                <a:ea typeface="Cambria" panose="02040503050406030204" pitchFamily="18" charset="0"/>
              </a:rPr>
              <a:t>To find relaxation and wellness</a:t>
            </a:r>
          </a:p>
          <a:p>
            <a:pPr marL="285750" lvl="0" indent="-285750" algn="just">
              <a:spcBef>
                <a:spcPts val="300"/>
              </a:spcBef>
              <a:spcAft>
                <a:spcPts val="300"/>
              </a:spcAft>
              <a:buSzPct val="85000"/>
              <a:buFont typeface="Wingdings" panose="05000000000000000000" pitchFamily="2" charset="2"/>
              <a:buChar char="Ø"/>
              <a:defRPr/>
            </a:pPr>
            <a:r>
              <a:rPr lang="en-US" altLang="zh-TW" dirty="0">
                <a:ea typeface="Cambria" panose="02040503050406030204" pitchFamily="18" charset="0"/>
              </a:rPr>
              <a:t>To pursue education and learning opportunities</a:t>
            </a:r>
          </a:p>
        </p:txBody>
      </p:sp>
      <p:sp>
        <p:nvSpPr>
          <p:cNvPr id="12" name="TextBox 11">
            <a:extLst>
              <a:ext uri="{FF2B5EF4-FFF2-40B4-BE49-F238E27FC236}">
                <a16:creationId xmlns:a16="http://schemas.microsoft.com/office/drawing/2014/main" id="{883845DC-3F0D-BFB1-D376-7F996A76BCAF}"/>
              </a:ext>
            </a:extLst>
          </p:cNvPr>
          <p:cNvSpPr txBox="1"/>
          <p:nvPr/>
        </p:nvSpPr>
        <p:spPr>
          <a:xfrm>
            <a:off x="6394450" y="304800"/>
            <a:ext cx="4584700" cy="369332"/>
          </a:xfrm>
          <a:prstGeom prst="rect">
            <a:avLst/>
          </a:prstGeom>
          <a:noFill/>
        </p:spPr>
        <p:txBody>
          <a:bodyPr wrap="square">
            <a:spAutoFit/>
          </a:bodyPr>
          <a:lstStyle/>
          <a:p>
            <a:pPr algn="just"/>
            <a:r>
              <a:rPr lang="en-US" b="1" dirty="0">
                <a:latin typeface="Agency FB" panose="020B0503020202020204" pitchFamily="34" charset="0"/>
                <a:ea typeface="Cambria" panose="02040503050406030204" pitchFamily="18" charset="0"/>
              </a:rPr>
              <a:t>A8024 - Product Realization </a:t>
            </a:r>
          </a:p>
        </p:txBody>
      </p:sp>
      <p:pic>
        <p:nvPicPr>
          <p:cNvPr id="7" name="Picture 6">
            <a:extLst>
              <a:ext uri="{FF2B5EF4-FFF2-40B4-BE49-F238E27FC236}">
                <a16:creationId xmlns:a16="http://schemas.microsoft.com/office/drawing/2014/main" id="{201E6EB8-5F5F-38AA-64DA-35A427425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777865"/>
            <a:ext cx="2971799" cy="2899602"/>
          </a:xfrm>
          <a:prstGeom prst="rect">
            <a:avLst/>
          </a:prstGeom>
        </p:spPr>
      </p:pic>
    </p:spTree>
    <p:extLst>
      <p:ext uri="{BB962C8B-B14F-4D97-AF65-F5344CB8AC3E}">
        <p14:creationId xmlns:p14="http://schemas.microsoft.com/office/powerpoint/2010/main" val="1284684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5</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2" name="TextBox 11"/>
          <p:cNvSpPr txBox="1"/>
          <p:nvPr/>
        </p:nvSpPr>
        <p:spPr>
          <a:xfrm>
            <a:off x="304800" y="990600"/>
            <a:ext cx="8534400" cy="584775"/>
          </a:xfrm>
          <a:prstGeom prst="rect">
            <a:avLst/>
          </a:prstGeom>
          <a:noFill/>
        </p:spPr>
        <p:txBody>
          <a:bodyPr wrap="square" rtlCol="0">
            <a:spAutoFit/>
          </a:bodyPr>
          <a:lstStyle/>
          <a:p>
            <a:r>
              <a:rPr lang="en-IN" sz="3200" b="1" dirty="0">
                <a:solidFill>
                  <a:srgbClr val="FF0000"/>
                </a:solidFill>
                <a:latin typeface="+mj-lt"/>
                <a:ea typeface="Cambria" panose="02040503050406030204" pitchFamily="18" charset="0"/>
              </a:rPr>
              <a:t>Need Statement </a:t>
            </a:r>
            <a:r>
              <a:rPr lang="en-IN" sz="3200" b="1" dirty="0">
                <a:solidFill>
                  <a:srgbClr val="FF0000"/>
                </a:solidFill>
                <a:latin typeface="Agency FB" panose="020B0503020202020204" pitchFamily="34" charset="0"/>
                <a:ea typeface="Cambria" panose="02040503050406030204" pitchFamily="18" charset="0"/>
              </a:rPr>
              <a:t>:</a:t>
            </a:r>
            <a:endParaRPr lang="en-US" sz="3200" b="1" dirty="0">
              <a:solidFill>
                <a:srgbClr val="FF0000"/>
              </a:solidFill>
              <a:latin typeface="Agency FB" panose="020B0503020202020204" pitchFamily="34" charset="0"/>
              <a:ea typeface="Cambria" panose="02040503050406030204" pitchFamily="18" charset="0"/>
            </a:endParaRPr>
          </a:p>
        </p:txBody>
      </p:sp>
      <p:sp>
        <p:nvSpPr>
          <p:cNvPr id="7" name="TextBox 6"/>
          <p:cNvSpPr txBox="1"/>
          <p:nvPr/>
        </p:nvSpPr>
        <p:spPr>
          <a:xfrm>
            <a:off x="6705600" y="304800"/>
            <a:ext cx="24384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sp>
        <p:nvSpPr>
          <p:cNvPr id="3" name="TextBox 2">
            <a:extLst>
              <a:ext uri="{FF2B5EF4-FFF2-40B4-BE49-F238E27FC236}">
                <a16:creationId xmlns:a16="http://schemas.microsoft.com/office/drawing/2014/main" id="{7CE8189C-8C82-5A33-FC16-C3E1E8293D01}"/>
              </a:ext>
            </a:extLst>
          </p:cNvPr>
          <p:cNvSpPr txBox="1"/>
          <p:nvPr/>
        </p:nvSpPr>
        <p:spPr>
          <a:xfrm>
            <a:off x="437535" y="1752600"/>
            <a:ext cx="8159748" cy="1200329"/>
          </a:xfrm>
          <a:prstGeom prst="rect">
            <a:avLst/>
          </a:prstGeom>
          <a:noFill/>
        </p:spPr>
        <p:txBody>
          <a:bodyPr wrap="square">
            <a:spAutoFit/>
          </a:bodyPr>
          <a:lstStyle/>
          <a:p>
            <a:pPr marL="285750" indent="-285750">
              <a:buFont typeface="Wingdings" panose="05000000000000000000" pitchFamily="2" charset="2"/>
              <a:buChar char="Ø"/>
            </a:pPr>
            <a:r>
              <a:rPr lang="en-US" dirty="0"/>
              <a:t>A </a:t>
            </a:r>
            <a:r>
              <a:rPr lang="en-US" dirty="0" err="1"/>
              <a:t>TourGuide</a:t>
            </a:r>
            <a:r>
              <a:rPr lang="en-US" dirty="0"/>
              <a:t> app will connect travelers with   local guides for personalized assistance and authentic experiences. It will help local communities by creating job opportunities and promoting sustainable tourism, providing tourists with insights into local culture, events, and food.</a:t>
            </a:r>
          </a:p>
        </p:txBody>
      </p:sp>
      <p:sp>
        <p:nvSpPr>
          <p:cNvPr id="5" name="TextBox 4">
            <a:extLst>
              <a:ext uri="{FF2B5EF4-FFF2-40B4-BE49-F238E27FC236}">
                <a16:creationId xmlns:a16="http://schemas.microsoft.com/office/drawing/2014/main" id="{F7FFEF7C-5C0E-29D3-15EF-61EE4923E33F}"/>
              </a:ext>
            </a:extLst>
          </p:cNvPr>
          <p:cNvSpPr txBox="1"/>
          <p:nvPr/>
        </p:nvSpPr>
        <p:spPr>
          <a:xfrm>
            <a:off x="304800" y="3303364"/>
            <a:ext cx="5410200" cy="584775"/>
          </a:xfrm>
          <a:prstGeom prst="rect">
            <a:avLst/>
          </a:prstGeom>
          <a:noFill/>
        </p:spPr>
        <p:txBody>
          <a:bodyPr wrap="square">
            <a:spAutoFit/>
          </a:bodyPr>
          <a:lstStyle/>
          <a:p>
            <a:r>
              <a:rPr lang="en-IN" sz="3200" b="1" dirty="0">
                <a:solidFill>
                  <a:srgbClr val="FF0000"/>
                </a:solidFill>
                <a:latin typeface="+mj-lt"/>
                <a:ea typeface="Cambria" panose="02040503050406030204" pitchFamily="18" charset="0"/>
              </a:rPr>
              <a:t>Community Partner details:</a:t>
            </a:r>
            <a:endParaRPr lang="en-US" sz="3200" dirty="0">
              <a:latin typeface="+mj-lt"/>
            </a:endParaRPr>
          </a:p>
        </p:txBody>
      </p:sp>
      <p:sp>
        <p:nvSpPr>
          <p:cNvPr id="8" name="TextBox 7">
            <a:extLst>
              <a:ext uri="{FF2B5EF4-FFF2-40B4-BE49-F238E27FC236}">
                <a16:creationId xmlns:a16="http://schemas.microsoft.com/office/drawing/2014/main" id="{AD8F028A-1819-FC94-27AD-5887C75BDEF5}"/>
              </a:ext>
            </a:extLst>
          </p:cNvPr>
          <p:cNvSpPr txBox="1"/>
          <p:nvPr/>
        </p:nvSpPr>
        <p:spPr>
          <a:xfrm>
            <a:off x="437534" y="4036344"/>
            <a:ext cx="8159749" cy="1477328"/>
          </a:xfrm>
          <a:prstGeom prst="rect">
            <a:avLst/>
          </a:prstGeom>
          <a:noFill/>
        </p:spPr>
        <p:txBody>
          <a:bodyPr wrap="square">
            <a:spAutoFit/>
          </a:bodyPr>
          <a:lstStyle/>
          <a:p>
            <a:pPr marL="285750" indent="-285750">
              <a:buFont typeface="Wingdings" panose="05000000000000000000" pitchFamily="2" charset="2"/>
              <a:buChar char="Ø"/>
            </a:pPr>
            <a:r>
              <a:rPr lang="en-US" dirty="0"/>
              <a:t>Collaborating with local guides and organizations empowers community members by creating employment opportunities and fostering cultural and food exchanges. This ensures memorable and responsible journeys while encouraging sustainable tourism practices, paving the way for long-term economic growth and cultural preservation.</a:t>
            </a:r>
          </a:p>
        </p:txBody>
      </p:sp>
    </p:spTree>
    <p:extLst>
      <p:ext uri="{BB962C8B-B14F-4D97-AF65-F5344CB8AC3E}">
        <p14:creationId xmlns:p14="http://schemas.microsoft.com/office/powerpoint/2010/main" val="2915564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6</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2" name="TextBox 11"/>
          <p:cNvSpPr txBox="1"/>
          <p:nvPr/>
        </p:nvSpPr>
        <p:spPr>
          <a:xfrm>
            <a:off x="454466" y="990600"/>
            <a:ext cx="8534400" cy="584775"/>
          </a:xfrm>
          <a:prstGeom prst="rect">
            <a:avLst/>
          </a:prstGeom>
          <a:noFill/>
        </p:spPr>
        <p:txBody>
          <a:bodyPr wrap="square" rtlCol="0">
            <a:spAutoFit/>
          </a:bodyPr>
          <a:lstStyle/>
          <a:p>
            <a:r>
              <a:rPr lang="en-US" sz="3200" b="1" dirty="0">
                <a:solidFill>
                  <a:srgbClr val="FF0000"/>
                </a:solidFill>
                <a:latin typeface="+mj-lt"/>
                <a:ea typeface="Cambria" panose="02040503050406030204" pitchFamily="18" charset="0"/>
              </a:rPr>
              <a:t>Components Used </a:t>
            </a:r>
            <a:r>
              <a:rPr lang="en-IN" sz="3200" b="1" dirty="0">
                <a:solidFill>
                  <a:srgbClr val="FF0000"/>
                </a:solidFill>
                <a:latin typeface="+mj-lt"/>
                <a:ea typeface="Cambria" panose="02040503050406030204" pitchFamily="18" charset="0"/>
              </a:rPr>
              <a:t>:</a:t>
            </a:r>
            <a:endParaRPr lang="en-US" sz="3200" b="1" dirty="0">
              <a:solidFill>
                <a:srgbClr val="FF0000"/>
              </a:solidFill>
              <a:latin typeface="+mj-lt"/>
              <a:ea typeface="Cambria" panose="02040503050406030204" pitchFamily="18" charset="0"/>
            </a:endParaRPr>
          </a:p>
        </p:txBody>
      </p:sp>
      <p:sp>
        <p:nvSpPr>
          <p:cNvPr id="7" name="TextBox 6"/>
          <p:cNvSpPr txBox="1"/>
          <p:nvPr/>
        </p:nvSpPr>
        <p:spPr>
          <a:xfrm>
            <a:off x="6539266" y="328881"/>
            <a:ext cx="24384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sp>
        <p:nvSpPr>
          <p:cNvPr id="3" name="TextBox 2">
            <a:extLst>
              <a:ext uri="{FF2B5EF4-FFF2-40B4-BE49-F238E27FC236}">
                <a16:creationId xmlns:a16="http://schemas.microsoft.com/office/drawing/2014/main" id="{27681F05-7C36-A2B3-7CDB-A79FBC5CD8C9}"/>
              </a:ext>
            </a:extLst>
          </p:cNvPr>
          <p:cNvSpPr txBox="1"/>
          <p:nvPr/>
        </p:nvSpPr>
        <p:spPr>
          <a:xfrm>
            <a:off x="437534" y="1575375"/>
            <a:ext cx="8534399" cy="4524315"/>
          </a:xfrm>
          <a:prstGeom prst="rect">
            <a:avLst/>
          </a:prstGeom>
          <a:noFill/>
        </p:spPr>
        <p:txBody>
          <a:bodyPr wrap="square">
            <a:spAutoFit/>
          </a:bodyPr>
          <a:lstStyle/>
          <a:p>
            <a:pPr marL="285750" indent="-285750">
              <a:buFont typeface="Wingdings" panose="05000000000000000000" pitchFamily="2" charset="2"/>
              <a:buChar char="Ø"/>
            </a:pPr>
            <a:r>
              <a:rPr lang="en-US" b="1" dirty="0"/>
              <a:t>Android Studio:</a:t>
            </a:r>
            <a:r>
              <a:rPr lang="en-US" dirty="0"/>
              <a:t> </a:t>
            </a:r>
          </a:p>
          <a:p>
            <a:r>
              <a:rPr lang="en-US" dirty="0"/>
              <a:t>Android Studio stands as the premier integrated development environment (IDE) for Android app creation. It provides a robust suite of tools that streamline the development, testing, and deployment of Android applications, empowering developers with a comprehensive platform.</a:t>
            </a:r>
          </a:p>
          <a:p>
            <a:endParaRPr lang="en-US" dirty="0"/>
          </a:p>
          <a:p>
            <a:pPr marL="285750" indent="-285750">
              <a:buFont typeface="Wingdings" panose="05000000000000000000" pitchFamily="2" charset="2"/>
              <a:buChar char="Ø"/>
            </a:pPr>
            <a:r>
              <a:rPr lang="en-US" b="1" dirty="0"/>
              <a:t>XML Layout Designing:</a:t>
            </a:r>
          </a:p>
          <a:p>
            <a:r>
              <a:rPr lang="en-US" dirty="0"/>
              <a:t> XML layout, a cornerstone of Android development, serves as a structured markup language defining the arrangement and appearance of user interfaces. It acts as a blueprint, specifying properties and enabling the creation of intuitive, visually appealing app layouts that enhance user experience.</a:t>
            </a:r>
          </a:p>
          <a:p>
            <a:endParaRPr lang="en-US" dirty="0"/>
          </a:p>
          <a:p>
            <a:pPr marL="285750" indent="-285750">
              <a:buFont typeface="Wingdings" panose="05000000000000000000" pitchFamily="2" charset="2"/>
              <a:buChar char="Ø"/>
            </a:pPr>
            <a:r>
              <a:rPr lang="en-US" b="1" dirty="0"/>
              <a:t>Maps and Navigation:</a:t>
            </a:r>
            <a:r>
              <a:rPr lang="en-US" dirty="0"/>
              <a:t> </a:t>
            </a:r>
          </a:p>
          <a:p>
            <a:r>
              <a:rPr lang="en-US" dirty="0"/>
              <a:t>Maps and navigation are crucial for directing users to attractions, restaurants, and hotels. APIs like Google Maps offer seamless online and offline route planning, enhancing usability with real-time directions and location details for optimal navigation.</a:t>
            </a:r>
          </a:p>
        </p:txBody>
      </p:sp>
    </p:spTree>
    <p:extLst>
      <p:ext uri="{BB962C8B-B14F-4D97-AF65-F5344CB8AC3E}">
        <p14:creationId xmlns:p14="http://schemas.microsoft.com/office/powerpoint/2010/main" val="2920181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1F3A05-CA06-AFE9-363D-238BB82B9480}"/>
              </a:ext>
            </a:extLst>
          </p:cNvPr>
          <p:cNvSpPr>
            <a:spLocks noGrp="1"/>
          </p:cNvSpPr>
          <p:nvPr>
            <p:ph type="dt" sz="half" idx="10"/>
          </p:nvPr>
        </p:nvSpPr>
        <p:spPr/>
        <p:txBody>
          <a:bodyPr/>
          <a:lstStyle/>
          <a:p>
            <a:fld id="{80A05FB4-EA15-451F-911D-9FF17FD15C7D}" type="datetime1">
              <a:rPr lang="en-US" smtClean="0"/>
              <a:pPr/>
              <a:t>7/5/2024</a:t>
            </a:fld>
            <a:endParaRPr lang="en-US"/>
          </a:p>
        </p:txBody>
      </p:sp>
      <p:sp>
        <p:nvSpPr>
          <p:cNvPr id="3" name="Footer Placeholder 2">
            <a:extLst>
              <a:ext uri="{FF2B5EF4-FFF2-40B4-BE49-F238E27FC236}">
                <a16:creationId xmlns:a16="http://schemas.microsoft.com/office/drawing/2014/main" id="{C18BE2E0-C606-BB1C-C966-995E3E7359BB}"/>
              </a:ext>
            </a:extLst>
          </p:cNvPr>
          <p:cNvSpPr>
            <a:spLocks noGrp="1"/>
          </p:cNvSpPr>
          <p:nvPr>
            <p:ph type="ftr" sz="quarter" idx="11"/>
          </p:nvPr>
        </p:nvSpPr>
        <p:spPr/>
        <p:txBody>
          <a:bodyPr/>
          <a:lstStyle/>
          <a:p>
            <a:r>
              <a:rPr lang="en-US" b="1" dirty="0">
                <a:solidFill>
                  <a:schemeClr val="tx1"/>
                </a:solidFill>
                <a:latin typeface="Agency FB" panose="020B0503020202020204" pitchFamily="34" charset="0"/>
              </a:rPr>
              <a:t>Dept. of CSE(AI&amp;ML)</a:t>
            </a:r>
          </a:p>
        </p:txBody>
      </p:sp>
      <p:sp>
        <p:nvSpPr>
          <p:cNvPr id="4" name="Slide Number Placeholder 3">
            <a:extLst>
              <a:ext uri="{FF2B5EF4-FFF2-40B4-BE49-F238E27FC236}">
                <a16:creationId xmlns:a16="http://schemas.microsoft.com/office/drawing/2014/main" id="{21C1E8F3-C894-8FA0-D823-98EA607C28EB}"/>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6" name="TextBox 5">
            <a:extLst>
              <a:ext uri="{FF2B5EF4-FFF2-40B4-BE49-F238E27FC236}">
                <a16:creationId xmlns:a16="http://schemas.microsoft.com/office/drawing/2014/main" id="{0FCA41E9-71A3-C94C-8401-4EC01C49A7CC}"/>
              </a:ext>
            </a:extLst>
          </p:cNvPr>
          <p:cNvSpPr txBox="1"/>
          <p:nvPr/>
        </p:nvSpPr>
        <p:spPr>
          <a:xfrm>
            <a:off x="457200" y="1066800"/>
            <a:ext cx="4584700" cy="584775"/>
          </a:xfrm>
          <a:prstGeom prst="rect">
            <a:avLst/>
          </a:prstGeom>
          <a:noFill/>
        </p:spPr>
        <p:txBody>
          <a:bodyPr wrap="square">
            <a:spAutoFit/>
          </a:bodyPr>
          <a:lstStyle/>
          <a:p>
            <a:r>
              <a:rPr lang="en-US" sz="3200" b="1" dirty="0">
                <a:solidFill>
                  <a:srgbClr val="FF0000"/>
                </a:solidFill>
                <a:latin typeface="+mj-lt"/>
                <a:ea typeface="Cambria" panose="02040503050406030204" pitchFamily="18" charset="0"/>
              </a:rPr>
              <a:t>Components Used: </a:t>
            </a:r>
            <a:endParaRPr lang="en-US" sz="3200" dirty="0">
              <a:latin typeface="+mj-lt"/>
            </a:endParaRPr>
          </a:p>
        </p:txBody>
      </p:sp>
      <p:sp>
        <p:nvSpPr>
          <p:cNvPr id="8" name="TextBox 7">
            <a:extLst>
              <a:ext uri="{FF2B5EF4-FFF2-40B4-BE49-F238E27FC236}">
                <a16:creationId xmlns:a16="http://schemas.microsoft.com/office/drawing/2014/main" id="{B92EAAD4-2D6F-96E4-C39C-329FF07DAE92}"/>
              </a:ext>
            </a:extLst>
          </p:cNvPr>
          <p:cNvSpPr txBox="1"/>
          <p:nvPr/>
        </p:nvSpPr>
        <p:spPr>
          <a:xfrm>
            <a:off x="457200" y="1651575"/>
            <a:ext cx="8229600" cy="4801314"/>
          </a:xfrm>
          <a:prstGeom prst="rect">
            <a:avLst/>
          </a:prstGeom>
          <a:noFill/>
        </p:spPr>
        <p:txBody>
          <a:bodyPr wrap="square">
            <a:spAutoFit/>
          </a:bodyPr>
          <a:lstStyle/>
          <a:p>
            <a:pPr marL="285750" indent="-285750">
              <a:buFont typeface="Wingdings" panose="05000000000000000000" pitchFamily="2" charset="2"/>
              <a:buChar char="Ø"/>
            </a:pPr>
            <a:r>
              <a:rPr lang="en-US" b="1" dirty="0"/>
              <a:t>Multimedia Integration</a:t>
            </a:r>
            <a:r>
              <a:rPr lang="en-US" dirty="0"/>
              <a:t>:</a:t>
            </a:r>
          </a:p>
          <a:p>
            <a:r>
              <a:rPr lang="en-US" dirty="0"/>
              <a:t>Enhance your app with image and video galleries featuring landmarks and cultural sites. Provide multimedia content for a deeper understanding of locales. Consider adding audio guides for narrated insights, offering users a comprehensive and immersive experience.</a:t>
            </a:r>
          </a:p>
          <a:p>
            <a:pPr marL="285750" indent="-285750">
              <a:buFont typeface="Wingdings" panose="05000000000000000000" pitchFamily="2" charset="2"/>
              <a:buChar char="Ø"/>
            </a:pPr>
            <a:r>
              <a:rPr lang="en-US" b="1" dirty="0"/>
              <a:t>Social Features:</a:t>
            </a:r>
          </a:p>
          <a:p>
            <a:r>
              <a:rPr lang="en-US" dirty="0"/>
              <a:t>Promote community interaction by allowing users to share travel experiences and recommendations on social media. Enable user profiles, favorite place saving, and itinerary sharing within the app to foster community engagement and enhance user involvement.</a:t>
            </a:r>
          </a:p>
          <a:p>
            <a:pPr marL="285750" indent="-285750">
              <a:buFont typeface="Wingdings" panose="05000000000000000000" pitchFamily="2" charset="2"/>
              <a:buChar char="Ø"/>
            </a:pPr>
            <a:r>
              <a:rPr lang="en-US" b="1" dirty="0"/>
              <a:t>Object-Oriented Programming </a:t>
            </a:r>
            <a:r>
              <a:rPr lang="en-US" dirty="0"/>
              <a:t>:</a:t>
            </a:r>
          </a:p>
          <a:p>
            <a:r>
              <a:rPr lang="en-US" dirty="0"/>
              <a:t>Object-Oriented Programming (OOP) is a foundational paradigm in software development, centered around objects (instances of classes) that encapsulate data and behavior. OOP's principles—encapsulation, inheritance, polymorphism, and abstraction—promote structured, modular code design that mirrors real-world entities, fostering code reusability, scalability, and maintenance efficiency.</a:t>
            </a:r>
          </a:p>
          <a:p>
            <a:endParaRPr lang="en-US" dirty="0"/>
          </a:p>
        </p:txBody>
      </p:sp>
      <p:sp>
        <p:nvSpPr>
          <p:cNvPr id="10" name="TextBox 9">
            <a:extLst>
              <a:ext uri="{FF2B5EF4-FFF2-40B4-BE49-F238E27FC236}">
                <a16:creationId xmlns:a16="http://schemas.microsoft.com/office/drawing/2014/main" id="{E5E732CD-FC90-B8DA-DE9D-F3376AA9ACAF}"/>
              </a:ext>
            </a:extLst>
          </p:cNvPr>
          <p:cNvSpPr txBox="1"/>
          <p:nvPr/>
        </p:nvSpPr>
        <p:spPr>
          <a:xfrm>
            <a:off x="6394450" y="405111"/>
            <a:ext cx="4584700" cy="369332"/>
          </a:xfrm>
          <a:prstGeom prst="rect">
            <a:avLst/>
          </a:prstGeom>
          <a:noFill/>
        </p:spPr>
        <p:txBody>
          <a:bodyPr wrap="square">
            <a:spAutoFit/>
          </a:bodyPr>
          <a:lstStyle/>
          <a:p>
            <a:pPr algn="just"/>
            <a:r>
              <a:rPr lang="en-US" b="1" dirty="0">
                <a:latin typeface="Agency FB" panose="020B0503020202020204" pitchFamily="34" charset="0"/>
                <a:ea typeface="Cambria" panose="02040503050406030204" pitchFamily="18" charset="0"/>
              </a:rPr>
              <a:t>A8024 - Product Realization </a:t>
            </a:r>
          </a:p>
        </p:txBody>
      </p:sp>
    </p:spTree>
    <p:extLst>
      <p:ext uri="{BB962C8B-B14F-4D97-AF65-F5344CB8AC3E}">
        <p14:creationId xmlns:p14="http://schemas.microsoft.com/office/powerpoint/2010/main" val="366666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945AA-244A-C2CE-8D87-E891BDD47C18}"/>
              </a:ext>
            </a:extLst>
          </p:cNvPr>
          <p:cNvSpPr>
            <a:spLocks noGrp="1"/>
          </p:cNvSpPr>
          <p:nvPr>
            <p:ph type="dt" sz="half" idx="10"/>
          </p:nvPr>
        </p:nvSpPr>
        <p:spPr/>
        <p:txBody>
          <a:bodyPr/>
          <a:lstStyle/>
          <a:p>
            <a:fld id="{80A05FB4-EA15-451F-911D-9FF17FD15C7D}" type="datetime1">
              <a:rPr lang="en-US" smtClean="0"/>
              <a:pPr/>
              <a:t>7/5/2024</a:t>
            </a:fld>
            <a:endParaRPr lang="en-US"/>
          </a:p>
        </p:txBody>
      </p:sp>
      <p:sp>
        <p:nvSpPr>
          <p:cNvPr id="3" name="Footer Placeholder 2">
            <a:extLst>
              <a:ext uri="{FF2B5EF4-FFF2-40B4-BE49-F238E27FC236}">
                <a16:creationId xmlns:a16="http://schemas.microsoft.com/office/drawing/2014/main" id="{8B1A7128-8537-06DD-CC22-6D94F949EF76}"/>
              </a:ext>
            </a:extLst>
          </p:cNvPr>
          <p:cNvSpPr>
            <a:spLocks noGrp="1"/>
          </p:cNvSpPr>
          <p:nvPr>
            <p:ph type="ftr" sz="quarter" idx="11"/>
          </p:nvPr>
        </p:nvSpPr>
        <p:spPr/>
        <p:txBody>
          <a:bodyPr/>
          <a:lstStyle/>
          <a:p>
            <a:r>
              <a:rPr lang="en-US"/>
              <a:t>Electronics and Communication Engineering</a:t>
            </a:r>
          </a:p>
        </p:txBody>
      </p:sp>
      <p:sp>
        <p:nvSpPr>
          <p:cNvPr id="4" name="Slide Number Placeholder 3">
            <a:extLst>
              <a:ext uri="{FF2B5EF4-FFF2-40B4-BE49-F238E27FC236}">
                <a16:creationId xmlns:a16="http://schemas.microsoft.com/office/drawing/2014/main" id="{21B3F288-1BB4-55D6-ED85-9F51DED6FD5E}"/>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5" name="Oval 4">
            <a:extLst>
              <a:ext uri="{FF2B5EF4-FFF2-40B4-BE49-F238E27FC236}">
                <a16:creationId xmlns:a16="http://schemas.microsoft.com/office/drawing/2014/main" id="{312D8C7A-78B5-B142-D9B8-92BDFE66954C}"/>
              </a:ext>
            </a:extLst>
          </p:cNvPr>
          <p:cNvSpPr/>
          <p:nvPr/>
        </p:nvSpPr>
        <p:spPr>
          <a:xfrm>
            <a:off x="3810000" y="2362200"/>
            <a:ext cx="2133600" cy="1905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a:t>
            </a:r>
          </a:p>
          <a:p>
            <a:pPr algn="ctr"/>
            <a:r>
              <a:rPr lang="en-US" dirty="0"/>
              <a:t>Key Features of Tour Guide Mobile Application </a:t>
            </a:r>
          </a:p>
          <a:p>
            <a:pPr algn="ctr"/>
            <a:endParaRPr lang="en-IN" dirty="0"/>
          </a:p>
        </p:txBody>
      </p:sp>
      <p:cxnSp>
        <p:nvCxnSpPr>
          <p:cNvPr id="9" name="Straight Connector 8">
            <a:extLst>
              <a:ext uri="{FF2B5EF4-FFF2-40B4-BE49-F238E27FC236}">
                <a16:creationId xmlns:a16="http://schemas.microsoft.com/office/drawing/2014/main" id="{9B02C4B9-A7B6-FA50-4997-300E86336D2A}"/>
              </a:ext>
            </a:extLst>
          </p:cNvPr>
          <p:cNvCxnSpPr>
            <a:cxnSpLocks/>
            <a:stCxn id="5" idx="7"/>
          </p:cNvCxnSpPr>
          <p:nvPr/>
        </p:nvCxnSpPr>
        <p:spPr>
          <a:xfrm flipV="1">
            <a:off x="5631142" y="1828800"/>
            <a:ext cx="914400" cy="812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13EE6A-2665-5712-5470-E9A9291374B7}"/>
              </a:ext>
            </a:extLst>
          </p:cNvPr>
          <p:cNvCxnSpPr>
            <a:cxnSpLocks/>
            <a:stCxn id="5" idx="6"/>
          </p:cNvCxnSpPr>
          <p:nvPr/>
        </p:nvCxnSpPr>
        <p:spPr>
          <a:xfrm flipV="1">
            <a:off x="5943600" y="2610082"/>
            <a:ext cx="990600" cy="704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8F206D-84D5-F7B0-EDD0-7B85269426F4}"/>
              </a:ext>
            </a:extLst>
          </p:cNvPr>
          <p:cNvCxnSpPr>
            <a:cxnSpLocks/>
            <a:stCxn id="5" idx="1"/>
          </p:cNvCxnSpPr>
          <p:nvPr/>
        </p:nvCxnSpPr>
        <p:spPr>
          <a:xfrm flipH="1" flipV="1">
            <a:off x="3200400" y="1828800"/>
            <a:ext cx="922058" cy="812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FDE4B3-57AA-F4A5-8625-D7283A002DB4}"/>
              </a:ext>
            </a:extLst>
          </p:cNvPr>
          <p:cNvCxnSpPr>
            <a:cxnSpLocks/>
            <a:stCxn id="5" idx="2"/>
            <a:endCxn id="5" idx="2"/>
          </p:cNvCxnSpPr>
          <p:nvPr/>
        </p:nvCxnSpPr>
        <p:spPr>
          <a:xfrm>
            <a:off x="3810000" y="33147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3D017A2-C7C7-9F9E-8F2B-81C622B7F09D}"/>
              </a:ext>
            </a:extLst>
          </p:cNvPr>
          <p:cNvCxnSpPr>
            <a:cxnSpLocks/>
            <a:stCxn id="5" idx="2"/>
          </p:cNvCxnSpPr>
          <p:nvPr/>
        </p:nvCxnSpPr>
        <p:spPr>
          <a:xfrm flipH="1" flipV="1">
            <a:off x="2819400" y="3048000"/>
            <a:ext cx="990600" cy="266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5806A2-53FC-80EF-E9A3-5AE94AA2A838}"/>
              </a:ext>
            </a:extLst>
          </p:cNvPr>
          <p:cNvCxnSpPr>
            <a:cxnSpLocks/>
            <a:stCxn id="5" idx="3"/>
          </p:cNvCxnSpPr>
          <p:nvPr/>
        </p:nvCxnSpPr>
        <p:spPr>
          <a:xfrm flipH="1">
            <a:off x="3200400" y="3988219"/>
            <a:ext cx="922058" cy="488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550886B-8A37-4C94-45C6-E17B020DBE36}"/>
              </a:ext>
            </a:extLst>
          </p:cNvPr>
          <p:cNvCxnSpPr>
            <a:cxnSpLocks/>
            <a:stCxn id="5" idx="4"/>
          </p:cNvCxnSpPr>
          <p:nvPr/>
        </p:nvCxnSpPr>
        <p:spPr>
          <a:xfrm flipH="1">
            <a:off x="4869142" y="4267200"/>
            <a:ext cx="7658"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544385-CED1-6284-7A4D-9C16BCBD8A22}"/>
              </a:ext>
            </a:extLst>
          </p:cNvPr>
          <p:cNvCxnSpPr>
            <a:cxnSpLocks/>
            <a:stCxn id="5" idx="5"/>
          </p:cNvCxnSpPr>
          <p:nvPr/>
        </p:nvCxnSpPr>
        <p:spPr>
          <a:xfrm>
            <a:off x="5631142" y="3988219"/>
            <a:ext cx="914400" cy="869763"/>
          </a:xfrm>
          <a:prstGeom prst="line">
            <a:avLst/>
          </a:prstGeom>
        </p:spPr>
        <p:style>
          <a:lnRef idx="1">
            <a:schemeClr val="accent1"/>
          </a:lnRef>
          <a:fillRef idx="0">
            <a:schemeClr val="accent1"/>
          </a:fillRef>
          <a:effectRef idx="0">
            <a:schemeClr val="accent1"/>
          </a:effectRef>
          <a:fontRef idx="minor">
            <a:schemeClr val="tx1"/>
          </a:fontRef>
        </p:style>
      </p:cxnSp>
      <p:sp>
        <p:nvSpPr>
          <p:cNvPr id="33" name="Flowchart: Terminator 32">
            <a:extLst>
              <a:ext uri="{FF2B5EF4-FFF2-40B4-BE49-F238E27FC236}">
                <a16:creationId xmlns:a16="http://schemas.microsoft.com/office/drawing/2014/main" id="{A4238457-4F14-E116-A20B-40D846BE09F2}"/>
              </a:ext>
            </a:extLst>
          </p:cNvPr>
          <p:cNvSpPr/>
          <p:nvPr/>
        </p:nvSpPr>
        <p:spPr>
          <a:xfrm>
            <a:off x="876300" y="1479403"/>
            <a:ext cx="2476500" cy="698794"/>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Integration with Social Media</a:t>
            </a:r>
          </a:p>
        </p:txBody>
      </p:sp>
      <p:sp>
        <p:nvSpPr>
          <p:cNvPr id="41" name="Flowchart: Terminator 40">
            <a:extLst>
              <a:ext uri="{FF2B5EF4-FFF2-40B4-BE49-F238E27FC236}">
                <a16:creationId xmlns:a16="http://schemas.microsoft.com/office/drawing/2014/main" id="{9B63578A-50E0-402B-5F1C-D17C8049C8BE}"/>
              </a:ext>
            </a:extLst>
          </p:cNvPr>
          <p:cNvSpPr/>
          <p:nvPr/>
        </p:nvSpPr>
        <p:spPr>
          <a:xfrm>
            <a:off x="6088342" y="1447433"/>
            <a:ext cx="2476500" cy="698794"/>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 Registration and Profile Creation</a:t>
            </a:r>
          </a:p>
        </p:txBody>
      </p:sp>
      <p:sp>
        <p:nvSpPr>
          <p:cNvPr id="42" name="Flowchart: Terminator 41">
            <a:extLst>
              <a:ext uri="{FF2B5EF4-FFF2-40B4-BE49-F238E27FC236}">
                <a16:creationId xmlns:a16="http://schemas.microsoft.com/office/drawing/2014/main" id="{9D1EE096-A00C-B525-79DA-1D56673C622B}"/>
              </a:ext>
            </a:extLst>
          </p:cNvPr>
          <p:cNvSpPr/>
          <p:nvPr/>
        </p:nvSpPr>
        <p:spPr>
          <a:xfrm>
            <a:off x="767653" y="2610082"/>
            <a:ext cx="2476500" cy="698794"/>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dirty="0"/>
              <a:t>Customer Support</a:t>
            </a:r>
          </a:p>
          <a:p>
            <a:endParaRPr lang="en-US" dirty="0"/>
          </a:p>
        </p:txBody>
      </p:sp>
      <p:sp>
        <p:nvSpPr>
          <p:cNvPr id="43" name="Flowchart: Terminator 42">
            <a:extLst>
              <a:ext uri="{FF2B5EF4-FFF2-40B4-BE49-F238E27FC236}">
                <a16:creationId xmlns:a16="http://schemas.microsoft.com/office/drawing/2014/main" id="{FE081B3F-4E48-B496-6C30-FCC5DDFC3C01}"/>
              </a:ext>
            </a:extLst>
          </p:cNvPr>
          <p:cNvSpPr/>
          <p:nvPr/>
        </p:nvSpPr>
        <p:spPr>
          <a:xfrm>
            <a:off x="6379382" y="2522595"/>
            <a:ext cx="2476500" cy="698794"/>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Tour Listings</a:t>
            </a:r>
          </a:p>
        </p:txBody>
      </p:sp>
      <p:sp>
        <p:nvSpPr>
          <p:cNvPr id="44" name="Flowchart: Terminator 43">
            <a:extLst>
              <a:ext uri="{FF2B5EF4-FFF2-40B4-BE49-F238E27FC236}">
                <a16:creationId xmlns:a16="http://schemas.microsoft.com/office/drawing/2014/main" id="{05EBCC10-2AB4-A779-693A-36D1F3456A9C}"/>
              </a:ext>
            </a:extLst>
          </p:cNvPr>
          <p:cNvSpPr/>
          <p:nvPr/>
        </p:nvSpPr>
        <p:spPr>
          <a:xfrm>
            <a:off x="723900" y="4308576"/>
            <a:ext cx="2476500" cy="698794"/>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Notifications</a:t>
            </a:r>
          </a:p>
        </p:txBody>
      </p:sp>
      <p:sp>
        <p:nvSpPr>
          <p:cNvPr id="45" name="Flowchart: Terminator 44">
            <a:extLst>
              <a:ext uri="{FF2B5EF4-FFF2-40B4-BE49-F238E27FC236}">
                <a16:creationId xmlns:a16="http://schemas.microsoft.com/office/drawing/2014/main" id="{3A8C69EC-2174-B2B9-CF11-A821406909B1}"/>
              </a:ext>
            </a:extLst>
          </p:cNvPr>
          <p:cNvSpPr/>
          <p:nvPr/>
        </p:nvSpPr>
        <p:spPr>
          <a:xfrm>
            <a:off x="6379382" y="4508585"/>
            <a:ext cx="2476500" cy="698794"/>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Tour Guide Profiles</a:t>
            </a:r>
          </a:p>
        </p:txBody>
      </p:sp>
      <p:sp>
        <p:nvSpPr>
          <p:cNvPr id="46" name="Flowchart: Terminator 45">
            <a:extLst>
              <a:ext uri="{FF2B5EF4-FFF2-40B4-BE49-F238E27FC236}">
                <a16:creationId xmlns:a16="http://schemas.microsoft.com/office/drawing/2014/main" id="{79E1848F-12ED-8363-E9FC-D131C1E312D2}"/>
              </a:ext>
            </a:extLst>
          </p:cNvPr>
          <p:cNvSpPr/>
          <p:nvPr/>
        </p:nvSpPr>
        <p:spPr>
          <a:xfrm>
            <a:off x="3661429" y="5041667"/>
            <a:ext cx="2476500" cy="698794"/>
          </a:xfrm>
          <a:prstGeom prst="flowChartTerminator">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Real-time Communication</a:t>
            </a:r>
          </a:p>
        </p:txBody>
      </p:sp>
      <p:sp>
        <p:nvSpPr>
          <p:cNvPr id="56" name="TextBox 55">
            <a:extLst>
              <a:ext uri="{FF2B5EF4-FFF2-40B4-BE49-F238E27FC236}">
                <a16:creationId xmlns:a16="http://schemas.microsoft.com/office/drawing/2014/main" id="{1CBA2D40-9425-3C41-7AFB-BCEB759149E3}"/>
              </a:ext>
            </a:extLst>
          </p:cNvPr>
          <p:cNvSpPr txBox="1"/>
          <p:nvPr/>
        </p:nvSpPr>
        <p:spPr>
          <a:xfrm>
            <a:off x="152400" y="713638"/>
            <a:ext cx="4586748" cy="584775"/>
          </a:xfrm>
          <a:prstGeom prst="rect">
            <a:avLst/>
          </a:prstGeom>
          <a:noFill/>
        </p:spPr>
        <p:txBody>
          <a:bodyPr wrap="square">
            <a:spAutoFit/>
          </a:bodyPr>
          <a:lstStyle/>
          <a:p>
            <a:r>
              <a:rPr lang="en-US" sz="3200" b="1" dirty="0">
                <a:solidFill>
                  <a:srgbClr val="FF0000"/>
                </a:solidFill>
                <a:latin typeface="+mj-lt"/>
                <a:ea typeface="Cambria" panose="02040503050406030204" pitchFamily="18" charset="0"/>
              </a:rPr>
              <a:t>Conceptualization</a:t>
            </a:r>
            <a:r>
              <a:rPr lang="en-IN" sz="3200" b="1" dirty="0">
                <a:solidFill>
                  <a:srgbClr val="FF0000"/>
                </a:solidFill>
                <a:latin typeface="+mj-lt"/>
                <a:ea typeface="Cambria" panose="02040503050406030204" pitchFamily="18" charset="0"/>
              </a:rPr>
              <a:t>:</a:t>
            </a:r>
            <a:endParaRPr lang="en-US" sz="3200" b="1" dirty="0">
              <a:solidFill>
                <a:srgbClr val="FF0000"/>
              </a:solidFill>
              <a:latin typeface="+mj-lt"/>
              <a:ea typeface="Cambria" panose="02040503050406030204" pitchFamily="18" charset="0"/>
            </a:endParaRPr>
          </a:p>
        </p:txBody>
      </p:sp>
    </p:spTree>
    <p:extLst>
      <p:ext uri="{BB962C8B-B14F-4D97-AF65-F5344CB8AC3E}">
        <p14:creationId xmlns:p14="http://schemas.microsoft.com/office/powerpoint/2010/main" val="141479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457200" y="6492875"/>
            <a:ext cx="1066800" cy="365125"/>
          </a:xfrm>
        </p:spPr>
        <p:txBody>
          <a:bodyPr/>
          <a:lstStyle/>
          <a:p>
            <a:fld id="{3825BBD7-8E55-4B7B-AFB4-4AB7D7366DD2}" type="datetime1">
              <a:rPr lang="en-US" b="1" smtClean="0">
                <a:solidFill>
                  <a:schemeClr val="tx1"/>
                </a:solidFill>
                <a:latin typeface="Agency FB" panose="020B0503020202020204" pitchFamily="34" charset="0"/>
                <a:ea typeface="Cambria" panose="02040503050406030204" pitchFamily="18" charset="0"/>
              </a:rPr>
              <a:pPr/>
              <a:t>7/5/2024</a:t>
            </a:fld>
            <a:endParaRPr lang="en-US" b="1" dirty="0">
              <a:solidFill>
                <a:schemeClr val="tx1"/>
              </a:solidFill>
              <a:latin typeface="Agency FB" panose="020B0503020202020204" pitchFamily="34" charset="0"/>
              <a:ea typeface="Cambria" panose="02040503050406030204" pitchFamily="18" charset="0"/>
            </a:endParaRPr>
          </a:p>
        </p:txBody>
      </p:sp>
      <p:sp>
        <p:nvSpPr>
          <p:cNvPr id="10" name="Slide Number Placeholder 9"/>
          <p:cNvSpPr>
            <a:spLocks noGrp="1"/>
          </p:cNvSpPr>
          <p:nvPr>
            <p:ph type="sldNum" sz="quarter" idx="12"/>
          </p:nvPr>
        </p:nvSpPr>
        <p:spPr>
          <a:xfrm>
            <a:off x="8305800" y="6492875"/>
            <a:ext cx="381000" cy="365125"/>
          </a:xfrm>
        </p:spPr>
        <p:txBody>
          <a:bodyPr/>
          <a:lstStyle/>
          <a:p>
            <a:fld id="{B6F15528-21DE-4FAA-801E-634DDDAF4B2B}" type="slidenum">
              <a:rPr lang="en-US" b="1" smtClean="0">
                <a:solidFill>
                  <a:schemeClr val="tx1"/>
                </a:solidFill>
                <a:latin typeface="Agency FB" panose="020B0503020202020204" pitchFamily="34" charset="0"/>
                <a:ea typeface="Cambria" panose="02040503050406030204" pitchFamily="18" charset="0"/>
              </a:rPr>
              <a:pPr/>
              <a:t>9</a:t>
            </a:fld>
            <a:endParaRPr lang="en-US" b="1" dirty="0">
              <a:solidFill>
                <a:schemeClr val="tx1"/>
              </a:solidFill>
              <a:latin typeface="Agency FB" panose="020B0503020202020204" pitchFamily="34" charset="0"/>
              <a:ea typeface="Cambria" panose="02040503050406030204" pitchFamily="18" charset="0"/>
            </a:endParaRPr>
          </a:p>
        </p:txBody>
      </p:sp>
      <p:sp>
        <p:nvSpPr>
          <p:cNvPr id="11" name="Footer Placeholder 10"/>
          <p:cNvSpPr>
            <a:spLocks noGrp="1"/>
          </p:cNvSpPr>
          <p:nvPr>
            <p:ph type="ftr" sz="quarter" idx="11"/>
          </p:nvPr>
        </p:nvSpPr>
        <p:spPr>
          <a:xfrm>
            <a:off x="2667000" y="6492874"/>
            <a:ext cx="4495800" cy="365125"/>
          </a:xfrm>
        </p:spPr>
        <p:txBody>
          <a:bodyPr/>
          <a:lstStyle/>
          <a:p>
            <a:r>
              <a:rPr lang="en-US" b="1" dirty="0">
                <a:solidFill>
                  <a:schemeClr val="tx1"/>
                </a:solidFill>
                <a:latin typeface="Agency FB" panose="020B0503020202020204" pitchFamily="34" charset="0"/>
              </a:rPr>
              <a:t>Dept. of CSE(AI&amp;ML)</a:t>
            </a:r>
          </a:p>
        </p:txBody>
      </p:sp>
      <p:sp>
        <p:nvSpPr>
          <p:cNvPr id="12" name="TextBox 11"/>
          <p:cNvSpPr txBox="1"/>
          <p:nvPr/>
        </p:nvSpPr>
        <p:spPr>
          <a:xfrm>
            <a:off x="381000" y="990600"/>
            <a:ext cx="8534400" cy="584775"/>
          </a:xfrm>
          <a:prstGeom prst="rect">
            <a:avLst/>
          </a:prstGeom>
          <a:noFill/>
        </p:spPr>
        <p:txBody>
          <a:bodyPr wrap="square" rtlCol="0">
            <a:spAutoFit/>
          </a:bodyPr>
          <a:lstStyle/>
          <a:p>
            <a:r>
              <a:rPr lang="en-US" sz="3200" b="1" dirty="0">
                <a:solidFill>
                  <a:srgbClr val="FF0000"/>
                </a:solidFill>
                <a:latin typeface="+mj-lt"/>
                <a:ea typeface="Cambria" panose="02040503050406030204" pitchFamily="18" charset="0"/>
              </a:rPr>
              <a:t>Construction of Product </a:t>
            </a:r>
            <a:r>
              <a:rPr lang="en-IN" sz="3200" b="1" dirty="0">
                <a:solidFill>
                  <a:srgbClr val="FF0000"/>
                </a:solidFill>
                <a:latin typeface="+mj-lt"/>
                <a:ea typeface="Cambria" panose="02040503050406030204" pitchFamily="18" charset="0"/>
              </a:rPr>
              <a:t>:</a:t>
            </a:r>
            <a:endParaRPr lang="en-US" sz="3200" b="1" dirty="0">
              <a:solidFill>
                <a:srgbClr val="FF0000"/>
              </a:solidFill>
              <a:latin typeface="+mj-lt"/>
              <a:ea typeface="Cambria" panose="02040503050406030204" pitchFamily="18" charset="0"/>
            </a:endParaRPr>
          </a:p>
        </p:txBody>
      </p:sp>
      <p:sp>
        <p:nvSpPr>
          <p:cNvPr id="7" name="TextBox 6"/>
          <p:cNvSpPr txBox="1"/>
          <p:nvPr/>
        </p:nvSpPr>
        <p:spPr>
          <a:xfrm>
            <a:off x="6705600" y="304800"/>
            <a:ext cx="2438400" cy="369332"/>
          </a:xfrm>
          <a:prstGeom prst="rect">
            <a:avLst/>
          </a:prstGeom>
          <a:noFill/>
        </p:spPr>
        <p:txBody>
          <a:bodyPr wrap="square" rtlCol="0">
            <a:spAutoFit/>
          </a:bodyPr>
          <a:lstStyle/>
          <a:p>
            <a:pPr algn="just"/>
            <a:r>
              <a:rPr lang="en-US" b="1" dirty="0">
                <a:latin typeface="Agency FB" panose="020B0503020202020204" pitchFamily="34" charset="0"/>
                <a:ea typeface="Cambria" panose="02040503050406030204" pitchFamily="18" charset="0"/>
              </a:rPr>
              <a:t>A8024 - Product Realization </a:t>
            </a:r>
          </a:p>
        </p:txBody>
      </p:sp>
      <p:sp>
        <p:nvSpPr>
          <p:cNvPr id="3" name="TextBox 2">
            <a:extLst>
              <a:ext uri="{FF2B5EF4-FFF2-40B4-BE49-F238E27FC236}">
                <a16:creationId xmlns:a16="http://schemas.microsoft.com/office/drawing/2014/main" id="{F4EB1920-8143-645B-FD3F-A8D84824E84A}"/>
              </a:ext>
            </a:extLst>
          </p:cNvPr>
          <p:cNvSpPr txBox="1"/>
          <p:nvPr/>
        </p:nvSpPr>
        <p:spPr>
          <a:xfrm>
            <a:off x="457200" y="1575375"/>
            <a:ext cx="8458200" cy="5632311"/>
          </a:xfrm>
          <a:prstGeom prst="rect">
            <a:avLst/>
          </a:prstGeom>
          <a:noFill/>
        </p:spPr>
        <p:txBody>
          <a:bodyPr wrap="square">
            <a:spAutoFit/>
          </a:bodyPr>
          <a:lstStyle/>
          <a:p>
            <a:r>
              <a:rPr lang="en-US" b="1" dirty="0"/>
              <a:t>Step 1: Defining Purpose</a:t>
            </a:r>
          </a:p>
          <a:p>
            <a:pPr>
              <a:buFont typeface="Arial" panose="020B0604020202020204" pitchFamily="34" charset="0"/>
              <a:buChar char="•"/>
            </a:pPr>
            <a:r>
              <a:rPr lang="en-US" b="1" dirty="0"/>
              <a:t>Objective:</a:t>
            </a:r>
            <a:r>
              <a:rPr lang="en-US" dirty="0"/>
              <a:t> Provide users with a comprehensive tour guide experience.</a:t>
            </a:r>
          </a:p>
          <a:p>
            <a:pPr>
              <a:buFont typeface="Arial" panose="020B0604020202020204" pitchFamily="34" charset="0"/>
              <a:buChar char="•"/>
            </a:pPr>
            <a:r>
              <a:rPr lang="en-US" b="1" dirty="0"/>
              <a:t>Features:</a:t>
            </a:r>
            <a:r>
              <a:rPr lang="en-US" dirty="0"/>
              <a:t> Information on tourist spots, maps, navigation, audio guides, reviews, and booking options</a:t>
            </a:r>
          </a:p>
          <a:p>
            <a:pPr>
              <a:buFont typeface="Arial" panose="020B0604020202020204" pitchFamily="34" charset="0"/>
              <a:buChar char="•"/>
            </a:pPr>
            <a:endParaRPr lang="en-US" dirty="0"/>
          </a:p>
          <a:p>
            <a:r>
              <a:rPr lang="en-US" b="1" dirty="0"/>
              <a:t>Step 2: </a:t>
            </a:r>
            <a:r>
              <a:rPr lang="en-US" b="1" dirty="0" err="1"/>
              <a:t>Planinng</a:t>
            </a:r>
            <a:r>
              <a:rPr lang="en-US" b="1" dirty="0"/>
              <a:t> Features</a:t>
            </a:r>
          </a:p>
          <a:p>
            <a:r>
              <a:rPr lang="en-US" dirty="0"/>
              <a:t>User Interface (UI):</a:t>
            </a:r>
          </a:p>
          <a:p>
            <a:r>
              <a:rPr lang="en-US" dirty="0"/>
              <a:t>      Home Screen: Overview of the app.</a:t>
            </a:r>
          </a:p>
          <a:p>
            <a:r>
              <a:rPr lang="en-US" dirty="0"/>
              <a:t>      Search: Find places or tours.</a:t>
            </a:r>
          </a:p>
          <a:p>
            <a:r>
              <a:rPr lang="en-US" dirty="0"/>
              <a:t>      Map: Interactive map with locations. </a:t>
            </a:r>
          </a:p>
          <a:p>
            <a:r>
              <a:rPr lang="en-US" dirty="0"/>
              <a:t>      Details: Information about specific spots.</a:t>
            </a:r>
          </a:p>
          <a:p>
            <a:r>
              <a:rPr lang="en-US" dirty="0"/>
              <a:t>      Profile: User account and preferences</a:t>
            </a:r>
          </a:p>
          <a:p>
            <a:endParaRPr lang="en-US" dirty="0"/>
          </a:p>
          <a:p>
            <a:r>
              <a:rPr lang="en-US" b="1" dirty="0"/>
              <a:t>Step 3: Designing the UI</a:t>
            </a:r>
          </a:p>
          <a:p>
            <a:pPr>
              <a:buFont typeface="Arial" panose="020B0604020202020204" pitchFamily="34" charset="0"/>
              <a:buChar char="•"/>
            </a:pPr>
            <a:r>
              <a:rPr lang="en-US" dirty="0"/>
              <a:t>Use tools like Figma or Sketch to create mockups of your screens.</a:t>
            </a:r>
          </a:p>
          <a:p>
            <a:pPr>
              <a:buFont typeface="Arial" panose="020B0604020202020204" pitchFamily="34" charset="0"/>
              <a:buChar char="•"/>
            </a:pPr>
            <a:r>
              <a:rPr lang="en-US" dirty="0"/>
              <a:t>Ensure it's user-friendly and visually appealing.</a:t>
            </a:r>
          </a:p>
          <a:p>
            <a:endParaRPr lang="en-US" dirty="0"/>
          </a:p>
          <a:p>
            <a:endParaRPr lang="en-US" dirty="0"/>
          </a:p>
          <a:p>
            <a:endParaRPr lang="en-US" dirty="0"/>
          </a:p>
          <a:p>
            <a:endParaRPr lang="en-US" b="1" dirty="0"/>
          </a:p>
        </p:txBody>
      </p:sp>
    </p:spTree>
    <p:extLst>
      <p:ext uri="{BB962C8B-B14F-4D97-AF65-F5344CB8AC3E}">
        <p14:creationId xmlns:p14="http://schemas.microsoft.com/office/powerpoint/2010/main" val="1056564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01E58241A616549BB6843CB2FF83398" ma:contentTypeVersion="0" ma:contentTypeDescription="Create a new document." ma:contentTypeScope="" ma:versionID="be9337aad32960fb2da54714897ab667">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49CAA5-A713-4BA4-90C5-B62701B7C70D}">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800F473A-316C-41EC-9DAA-5FF5B463E3E5}">
  <ds:schemaRefs>
    <ds:schemaRef ds:uri="http://schemas.microsoft.com/sharepoint/v3/contenttype/forms"/>
  </ds:schemaRefs>
</ds:datastoreItem>
</file>

<file path=customXml/itemProps3.xml><?xml version="1.0" encoding="utf-8"?>
<ds:datastoreItem xmlns:ds="http://schemas.openxmlformats.org/officeDocument/2006/customXml" ds:itemID="{6C39F72F-EBD5-453D-8F7E-6F84AEB9193A}">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15053</TotalTime>
  <Words>1573</Words>
  <Application>Microsoft Office PowerPoint</Application>
  <PresentationFormat>On-screen Show (4:3)</PresentationFormat>
  <Paragraphs>199</Paragraphs>
  <Slides>18</Slides>
  <Notes>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Agency FB</vt:lpstr>
      <vt:lpstr>Arial</vt:lpstr>
      <vt:lpstr>Calibri</vt:lpstr>
      <vt:lpstr>Cambria</vt:lpstr>
      <vt:lpstr>Trebuchet MS</vt:lpstr>
      <vt:lpstr>Wingdings</vt:lpstr>
      <vt:lpstr>Office Theme</vt:lpstr>
      <vt:lpstr>Custom Design</vt:lpstr>
      <vt:lpstr>A8024 Product Realization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CLREDDY</dc:creator>
  <cp:lastModifiedBy>Sai Pranathi</cp:lastModifiedBy>
  <cp:revision>204</cp:revision>
  <dcterms:created xsi:type="dcterms:W3CDTF">2006-08-16T00:00:00Z</dcterms:created>
  <dcterms:modified xsi:type="dcterms:W3CDTF">2024-07-05T13:28:22Z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0x010100801E58241A616549BB6843CB2FF83398</vt:lpwstr>
  </property>
</Properties>
</file>